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98" r:id="rId2"/>
    <p:sldId id="257" r:id="rId3"/>
    <p:sldId id="337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269" r:id="rId15"/>
    <p:sldId id="360" r:id="rId16"/>
    <p:sldId id="359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284" r:id="rId34"/>
    <p:sldId id="285" r:id="rId3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3BE5361-B1BE-F94F-BB40-A4CCE3537362}">
          <p14:sldIdLst>
            <p14:sldId id="298"/>
            <p14:sldId id="257"/>
            <p14:sldId id="33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269"/>
            <p14:sldId id="360"/>
            <p14:sldId id="359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0"/>
    <p:restoredTop sz="79461"/>
  </p:normalViewPr>
  <p:slideViewPr>
    <p:cSldViewPr snapToGrid="0" snapToObjects="1">
      <p:cViewPr>
        <p:scale>
          <a:sx n="66" d="100"/>
          <a:sy n="66" d="100"/>
        </p:scale>
        <p:origin x="328" y="3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458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Приветственный слайд</a:t>
            </a:r>
            <a:r>
              <a:rPr lang="en-US" dirty="0"/>
              <a:t>.</a:t>
            </a:r>
            <a:br>
              <a:rPr lang="ru-RU" dirty="0"/>
            </a:br>
            <a:r>
              <a:rPr lang="en-US" dirty="0"/>
              <a:t>Random facts </a:t>
            </a:r>
            <a:r>
              <a:rPr lang="ru-RU" dirty="0"/>
              <a:t>для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1.) </a:t>
            </a:r>
            <a:r>
              <a:rPr lang="ru-RU" dirty="0"/>
              <a:t>Для привлечения внимания к слайдом до начала</a:t>
            </a:r>
          </a:p>
          <a:p>
            <a:r>
              <a:rPr lang="ru-RU" dirty="0"/>
              <a:t>2</a:t>
            </a:r>
            <a:r>
              <a:rPr lang="en-US" dirty="0"/>
              <a:t>.)</a:t>
            </a:r>
            <a:r>
              <a:rPr lang="ru-RU" dirty="0"/>
              <a:t> Чтобы я не забыл просмотреть слайды до начала)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Оставить место под </a:t>
            </a:r>
            <a:r>
              <a:rPr lang="en-US" dirty="0"/>
              <a:t>random facts</a:t>
            </a:r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Рассказываем про размах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7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Рассказываем про дисперсию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</a:t>
            </a:r>
            <a:r>
              <a:rPr lang="ru-RU" dirty="0"/>
              <a:t> переделать уравнение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06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Рассказываем про </a:t>
            </a:r>
            <a:r>
              <a:rPr lang="en-US" dirty="0"/>
              <a:t>std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</a:t>
            </a:r>
            <a:r>
              <a:rPr lang="ru-RU" dirty="0"/>
              <a:t> переделать уравнение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2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Интерактив</a:t>
            </a:r>
            <a:r>
              <a:rPr lang="en-US" dirty="0"/>
              <a:t>.</a:t>
            </a:r>
            <a:r>
              <a:rPr lang="ru-RU" dirty="0"/>
              <a:t> Что где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Тоже зачем все эти меры изменчивости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67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такое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Рассказать про корреляцию Пирсона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44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</a:t>
            </a:r>
            <a:r>
              <a:rPr lang="ru-RU" dirty="0"/>
              <a:t> </a:t>
            </a:r>
            <a:r>
              <a:rPr lang="ru-RU" dirty="0" err="1"/>
              <a:t>гифки</a:t>
            </a:r>
            <a:r>
              <a:rPr lang="ru-RU" dirty="0"/>
              <a:t> ОСТАВИТЬ!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22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</a:t>
            </a:r>
            <a:r>
              <a:rPr lang="ru-RU" dirty="0"/>
              <a:t> </a:t>
            </a:r>
            <a:r>
              <a:rPr lang="ru-RU" dirty="0" err="1"/>
              <a:t>гифки</a:t>
            </a:r>
            <a:r>
              <a:rPr lang="ru-RU" dirty="0"/>
              <a:t> ОСТАВИТЬ!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Рассказать про корреляцию </a:t>
            </a:r>
            <a:r>
              <a:rPr lang="ru-RU" dirty="0" err="1"/>
              <a:t>Спирмена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26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</a:t>
            </a:r>
            <a:r>
              <a:rPr lang="ru-RU" dirty="0"/>
              <a:t> </a:t>
            </a:r>
            <a:r>
              <a:rPr lang="ru-RU" dirty="0" err="1"/>
              <a:t>гифки</a:t>
            </a:r>
            <a:r>
              <a:rPr lang="ru-RU" dirty="0"/>
              <a:t> ОСТАВИТЬ!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5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Вспомнить про </a:t>
            </a:r>
            <a:r>
              <a:rPr lang="en-US" dirty="0"/>
              <a:t>Data Driven </a:t>
            </a:r>
            <a:r>
              <a:rPr lang="ru-RU" dirty="0"/>
              <a:t>подход и что мы переходим к</a:t>
            </a:r>
            <a:r>
              <a:rPr lang="en-US" dirty="0"/>
              <a:t> Explore / Transform, Aggregate / Label</a:t>
            </a:r>
            <a:endParaRPr dirty="0"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Интерактив</a:t>
            </a:r>
            <a:r>
              <a:rPr lang="en-US" dirty="0"/>
              <a:t>.</a:t>
            </a:r>
            <a:r>
              <a:rPr lang="ru-RU" dirty="0"/>
              <a:t> Спросить есть ли корреляции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54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через 3 переменную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69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Есть корреляции случайные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91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Подвести к АБ тестирования</a:t>
            </a:r>
            <a:r>
              <a:rPr lang="en-US" dirty="0"/>
              <a:t>.</a:t>
            </a:r>
            <a:r>
              <a:rPr lang="ru-RU" dirty="0"/>
              <a:t> Есть какое событие</a:t>
            </a:r>
            <a:r>
              <a:rPr lang="en-US" dirty="0"/>
              <a:t>.</a:t>
            </a:r>
            <a:r>
              <a:rPr lang="ru-RU" dirty="0"/>
              <a:t> Проверяем повлияло ли оно на целевой показатель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Перерисовать картинку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26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 как отделить его от внешних событий?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Перерисовать картинку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25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Рассказать про АБ-тесты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Перерисовать картинку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7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Матрица ошибок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32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Вспомнить что такое вероятность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</a:t>
            </a:r>
            <a:r>
              <a:rPr lang="ru-RU" dirty="0"/>
              <a:t> переделать уравнение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46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Интеравктив</a:t>
            </a:r>
            <a:r>
              <a:rPr lang="en-US" dirty="0"/>
              <a:t>.</a:t>
            </a:r>
            <a:r>
              <a:rPr lang="ru-RU" dirty="0"/>
              <a:t> Вспомнить как работает условная вероятность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34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Теорема </a:t>
            </a:r>
            <a:r>
              <a:rPr lang="ru-RU" dirty="0" err="1"/>
              <a:t>байеса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93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Какие статистики можно посчитать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70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Простая задача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45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</a:t>
            </a:r>
            <a:r>
              <a:rPr lang="ru-RU" dirty="0"/>
              <a:t> переделать уравнение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32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</a:t>
            </a:r>
            <a:r>
              <a:rPr lang="ru-RU" dirty="0"/>
              <a:t> переделать уравнение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20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5" name="Google Shape;695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Еще задача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9" name="Google Shape;709;p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Реальные примеры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ru-RU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 </a:t>
            </a:r>
            <a:r>
              <a:rPr lang="ru-RU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</a:t>
            </a: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айес </a:t>
            </a:r>
            <a:r>
              <a:rPr lang="ru-RU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 помог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диаграммы частот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6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Вспоминаем среднее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Вспоминаем моду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70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Вспоминаем медиану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66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Интерактив</a:t>
            </a:r>
            <a:r>
              <a:rPr lang="en-US" dirty="0"/>
              <a:t>.</a:t>
            </a:r>
            <a:r>
              <a:rPr lang="ru-RU" dirty="0"/>
              <a:t> Разбираем что-где</a:t>
            </a:r>
            <a:r>
              <a:rPr lang="en-US" dirty="0"/>
              <a:t>.</a:t>
            </a:r>
            <a:br>
              <a:rPr lang="ru-RU" dirty="0"/>
            </a:br>
            <a:r>
              <a:rPr lang="ru-RU" dirty="0"/>
              <a:t>Зачем там все эти статистики и почему среднее не всегда лучший выбор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46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Медиана Мода Среднее одинаковые</a:t>
            </a:r>
            <a:r>
              <a:rPr lang="en-US" dirty="0"/>
              <a:t>,</a:t>
            </a:r>
            <a:r>
              <a:rPr lang="ru-RU" dirty="0"/>
              <a:t>  но распределения разные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4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50831-2D06-8047-B831-E3B505A22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42C204-ED91-344A-A1CC-FCAC47BEA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0EAB84-6984-C548-9EBF-9C5639CD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52C01A-CA11-6C42-9170-F4BD09D6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60CE0D-3003-2348-A3EE-BC8A9691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ru-RU" smtClean="0"/>
              <a:pPr algn="r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96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5C50CEB-140B-F547-98C2-C98EC78C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B1B3925-F023-CA49-8BEE-34C69FB3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1FACAA-A6BD-FF48-8961-71A1F683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ru-RU" smtClean="0"/>
              <a:pPr algn="r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8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89.png"/><Relationship Id="rId4" Type="http://schemas.openxmlformats.org/officeDocument/2006/relationships/image" Target="../media/image25.svg"/><Relationship Id="rId9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92.png"/><Relationship Id="rId5" Type="http://schemas.openxmlformats.org/officeDocument/2006/relationships/image" Target="../media/image26.png"/><Relationship Id="rId10" Type="http://schemas.openxmlformats.org/officeDocument/2006/relationships/image" Target="../media/image91.png"/><Relationship Id="rId4" Type="http://schemas.openxmlformats.org/officeDocument/2006/relationships/image" Target="../media/image25.svg"/><Relationship Id="rId9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97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95.png"/><Relationship Id="rId5" Type="http://schemas.openxmlformats.org/officeDocument/2006/relationships/image" Target="../media/image26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25.sv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07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05.png"/><Relationship Id="rId5" Type="http://schemas.openxmlformats.org/officeDocument/2006/relationships/image" Target="../media/image26.png"/><Relationship Id="rId10" Type="http://schemas.openxmlformats.org/officeDocument/2006/relationships/image" Target="../media/image90.png"/><Relationship Id="rId4" Type="http://schemas.openxmlformats.org/officeDocument/2006/relationships/image" Target="../media/image25.svg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09.gif"/><Relationship Id="rId5" Type="http://schemas.openxmlformats.org/officeDocument/2006/relationships/image" Target="../media/image26.png"/><Relationship Id="rId10" Type="http://schemas.openxmlformats.org/officeDocument/2006/relationships/image" Target="../media/image108.gif"/><Relationship Id="rId4" Type="http://schemas.openxmlformats.org/officeDocument/2006/relationships/image" Target="../media/image25.sv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11.gif"/><Relationship Id="rId4" Type="http://schemas.openxmlformats.org/officeDocument/2006/relationships/image" Target="../media/image25.svg"/><Relationship Id="rId9" Type="http://schemas.openxmlformats.org/officeDocument/2006/relationships/image" Target="../media/image110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13.gif"/><Relationship Id="rId5" Type="http://schemas.openxmlformats.org/officeDocument/2006/relationships/image" Target="../media/image26.png"/><Relationship Id="rId10" Type="http://schemas.openxmlformats.org/officeDocument/2006/relationships/image" Target="../media/image112.gif"/><Relationship Id="rId4" Type="http://schemas.openxmlformats.org/officeDocument/2006/relationships/image" Target="../media/image25.svg"/><Relationship Id="rId9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15.gif"/><Relationship Id="rId5" Type="http://schemas.openxmlformats.org/officeDocument/2006/relationships/image" Target="../media/image26.png"/><Relationship Id="rId10" Type="http://schemas.openxmlformats.org/officeDocument/2006/relationships/image" Target="../media/image114.gif"/><Relationship Id="rId4" Type="http://schemas.openxmlformats.org/officeDocument/2006/relationships/image" Target="../media/image25.sv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18.png"/><Relationship Id="rId5" Type="http://schemas.openxmlformats.org/officeDocument/2006/relationships/image" Target="../media/image26.png"/><Relationship Id="rId10" Type="http://schemas.openxmlformats.org/officeDocument/2006/relationships/image" Target="../media/image117.png"/><Relationship Id="rId4" Type="http://schemas.openxmlformats.org/officeDocument/2006/relationships/image" Target="../media/image25.svg"/><Relationship Id="rId9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2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21.png"/><Relationship Id="rId5" Type="http://schemas.openxmlformats.org/officeDocument/2006/relationships/image" Target="../media/image26.png"/><Relationship Id="rId10" Type="http://schemas.openxmlformats.org/officeDocument/2006/relationships/image" Target="../media/image120.png"/><Relationship Id="rId4" Type="http://schemas.openxmlformats.org/officeDocument/2006/relationships/image" Target="../media/image25.svg"/><Relationship Id="rId9" Type="http://schemas.openxmlformats.org/officeDocument/2006/relationships/image" Target="../media/image116.png"/><Relationship Id="rId1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24.png"/><Relationship Id="rId21" Type="http://schemas.openxmlformats.org/officeDocument/2006/relationships/image" Target="../media/image137.png"/><Relationship Id="rId7" Type="http://schemas.openxmlformats.org/officeDocument/2006/relationships/image" Target="../media/image28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5" Type="http://schemas.openxmlformats.org/officeDocument/2006/relationships/image" Target="../media/image26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25.sv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14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sv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1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52.png"/><Relationship Id="rId5" Type="http://schemas.openxmlformats.org/officeDocument/2006/relationships/image" Target="../media/image26.png"/><Relationship Id="rId10" Type="http://schemas.openxmlformats.org/officeDocument/2006/relationships/image" Target="../media/image151.png"/><Relationship Id="rId4" Type="http://schemas.openxmlformats.org/officeDocument/2006/relationships/image" Target="../media/image25.svg"/><Relationship Id="rId9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1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56.png"/><Relationship Id="rId4" Type="http://schemas.openxmlformats.org/officeDocument/2006/relationships/image" Target="../media/image25.svg"/><Relationship Id="rId9" Type="http://schemas.openxmlformats.org/officeDocument/2006/relationships/image" Target="../media/image1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157.png"/><Relationship Id="rId5" Type="http://schemas.openxmlformats.org/officeDocument/2006/relationships/image" Target="../media/image26.png"/><Relationship Id="rId10" Type="http://schemas.openxmlformats.org/officeDocument/2006/relationships/image" Target="../media/image156.png"/><Relationship Id="rId4" Type="http://schemas.openxmlformats.org/officeDocument/2006/relationships/image" Target="../media/image25.svg"/><Relationship Id="rId9" Type="http://schemas.openxmlformats.org/officeDocument/2006/relationships/image" Target="../media/image1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4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7" Type="http://schemas.openxmlformats.org/officeDocument/2006/relationships/image" Target="../media/image28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5" Type="http://schemas.openxmlformats.org/officeDocument/2006/relationships/image" Target="../media/image26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5.sv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8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6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62.png"/><Relationship Id="rId5" Type="http://schemas.openxmlformats.org/officeDocument/2006/relationships/image" Target="../media/image26.png"/><Relationship Id="rId10" Type="http://schemas.openxmlformats.org/officeDocument/2006/relationships/image" Target="../media/image61.png"/><Relationship Id="rId4" Type="http://schemas.openxmlformats.org/officeDocument/2006/relationships/image" Target="../media/image25.sv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66.png"/><Relationship Id="rId4" Type="http://schemas.openxmlformats.org/officeDocument/2006/relationships/image" Target="../media/image25.svg"/><Relationship Id="rId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24.png"/><Relationship Id="rId21" Type="http://schemas.openxmlformats.org/officeDocument/2006/relationships/image" Target="../media/image80.png"/><Relationship Id="rId7" Type="http://schemas.openxmlformats.org/officeDocument/2006/relationships/image" Target="../media/image28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26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25.sv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86.png"/><Relationship Id="rId5" Type="http://schemas.openxmlformats.org/officeDocument/2006/relationships/image" Target="../media/image26.png"/><Relationship Id="rId10" Type="http://schemas.openxmlformats.org/officeDocument/2006/relationships/image" Target="../media/image85.png"/><Relationship Id="rId4" Type="http://schemas.openxmlformats.org/officeDocument/2006/relationships/image" Target="../media/image25.svg"/><Relationship Id="rId9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618" y="239282"/>
            <a:ext cx="4358357" cy="43583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15427AD-56EE-AD97-C967-DF0E9E384BB2}"/>
              </a:ext>
            </a:extLst>
          </p:cNvPr>
          <p:cNvSpPr/>
          <p:nvPr/>
        </p:nvSpPr>
        <p:spPr>
          <a:xfrm>
            <a:off x="9144001" y="1099734"/>
            <a:ext cx="7509856" cy="2557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Inter Black"/>
              <a:buNone/>
            </a:pPr>
            <a:r>
              <a:rPr lang="ru-RU" sz="6000" dirty="0">
                <a:solidFill>
                  <a:schemeClr val="bg1"/>
                </a:solidFill>
                <a:latin typeface="+mj-lt"/>
                <a:ea typeface="Inter Black"/>
                <a:cs typeface="Inter Black"/>
                <a:sym typeface="Inter Black"/>
              </a:rPr>
              <a:t>ДЕСКРИПТИВНЫЙ И РАЗВЕДОЧНЫЙ АНАЛИЗ ДАННЫХ</a:t>
            </a:r>
            <a:endParaRPr lang="ru-RU" sz="6000" dirty="0">
              <a:solidFill>
                <a:schemeClr val="bg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766FF7D-575A-F52D-C6C4-1FB8EF398223}"/>
              </a:ext>
            </a:extLst>
          </p:cNvPr>
          <p:cNvSpPr/>
          <p:nvPr/>
        </p:nvSpPr>
        <p:spPr>
          <a:xfrm>
            <a:off x="1274695" y="4464843"/>
            <a:ext cx="376428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chemeClr val="bg1"/>
                </a:solidFill>
                <a:latin typeface="+mj-lt"/>
                <a:ea typeface="Inter Extra Bold" pitchFamily="34" charset="-122"/>
                <a:cs typeface="Inter Extra Bold" pitchFamily="34" charset="-120"/>
              </a:rPr>
              <a:t>RANDOM FACTS:</a:t>
            </a:r>
            <a:endParaRPr lang="en-US" sz="2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160B5E4-1211-2240-CE63-09E5D02271BE}"/>
              </a:ext>
            </a:extLst>
          </p:cNvPr>
          <p:cNvSpPr/>
          <p:nvPr/>
        </p:nvSpPr>
        <p:spPr>
          <a:xfrm>
            <a:off x="1274695" y="5169036"/>
            <a:ext cx="9029032" cy="487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ru-RU" sz="2700" dirty="0">
              <a:solidFill>
                <a:schemeClr val="bg1"/>
              </a:solidFill>
              <a:ea typeface="Inter Regular" pitchFamily="34" charset="-122"/>
              <a:cs typeface="Inter Regular" pitchFamily="34" charset="-120"/>
            </a:endParaRP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ru-RU" sz="2700" dirty="0">
              <a:solidFill>
                <a:schemeClr val="bg1"/>
              </a:solidFill>
              <a:ea typeface="Inter Regular" pitchFamily="34" charset="-122"/>
              <a:cs typeface="Inter Regular" pitchFamily="34" charset="-120"/>
            </a:endParaRP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Google Shape;257;p10" descr="preencoded.png">
            <a:extLst>
              <a:ext uri="{FF2B5EF4-FFF2-40B4-BE49-F238E27FC236}">
                <a16:creationId xmlns:a16="http://schemas.microsoft.com/office/drawing/2014/main" id="{3A8D9D50-0305-37C5-CFAD-FD208123628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24000" y="2266950"/>
            <a:ext cx="86963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8;p10">
            <a:extLst>
              <a:ext uri="{FF2B5EF4-FFF2-40B4-BE49-F238E27FC236}">
                <a16:creationId xmlns:a16="http://schemas.microsoft.com/office/drawing/2014/main" id="{2DE801E5-0C4D-7F41-87F6-BB510253D235}"/>
              </a:ext>
            </a:extLst>
          </p:cNvPr>
          <p:cNvSpPr/>
          <p:nvPr/>
        </p:nvSpPr>
        <p:spPr>
          <a:xfrm>
            <a:off x="1524000" y="1000125"/>
            <a:ext cx="448056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РАЗМАХ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59;p10">
            <a:extLst>
              <a:ext uri="{FF2B5EF4-FFF2-40B4-BE49-F238E27FC236}">
                <a16:creationId xmlns:a16="http://schemas.microsoft.com/office/drawing/2014/main" id="{28D23647-5DEB-142D-D5FF-5B8CE067D2F4}"/>
              </a:ext>
            </a:extLst>
          </p:cNvPr>
          <p:cNvSpPr/>
          <p:nvPr/>
        </p:nvSpPr>
        <p:spPr>
          <a:xfrm>
            <a:off x="2124075" y="2695574"/>
            <a:ext cx="740092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РАЗМАХ 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разница между минимальным и максимальным значениями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60;p10">
            <a:extLst>
              <a:ext uri="{FF2B5EF4-FFF2-40B4-BE49-F238E27FC236}">
                <a16:creationId xmlns:a16="http://schemas.microsoft.com/office/drawing/2014/main" id="{0474ADE0-E4FF-128B-DE2A-89073932E180}"/>
              </a:ext>
            </a:extLst>
          </p:cNvPr>
          <p:cNvSpPr/>
          <p:nvPr/>
        </p:nvSpPr>
        <p:spPr>
          <a:xfrm>
            <a:off x="1524000" y="4600575"/>
            <a:ext cx="20288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ВЫБОРКА: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61;p10">
            <a:extLst>
              <a:ext uri="{FF2B5EF4-FFF2-40B4-BE49-F238E27FC236}">
                <a16:creationId xmlns:a16="http://schemas.microsoft.com/office/drawing/2014/main" id="{700A29F3-7AFE-F9E3-27B1-EA1F6CA8893C}"/>
              </a:ext>
            </a:extLst>
          </p:cNvPr>
          <p:cNvSpPr/>
          <p:nvPr/>
        </p:nvSpPr>
        <p:spPr>
          <a:xfrm>
            <a:off x="1524000" y="5334000"/>
            <a:ext cx="21907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РАЗМАХ =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62;p10">
            <a:extLst>
              <a:ext uri="{FF2B5EF4-FFF2-40B4-BE49-F238E27FC236}">
                <a16:creationId xmlns:a16="http://schemas.microsoft.com/office/drawing/2014/main" id="{C04C3349-2262-FEDB-19D4-B899E66B7D03}"/>
              </a:ext>
            </a:extLst>
          </p:cNvPr>
          <p:cNvSpPr/>
          <p:nvPr/>
        </p:nvSpPr>
        <p:spPr>
          <a:xfrm>
            <a:off x="3743325" y="4600575"/>
            <a:ext cx="45148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5 4 1 2 4 3 1 2 4 8 3 6 4 1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63;p10">
            <a:extLst>
              <a:ext uri="{FF2B5EF4-FFF2-40B4-BE49-F238E27FC236}">
                <a16:creationId xmlns:a16="http://schemas.microsoft.com/office/drawing/2014/main" id="{30065DFA-6CEB-978C-6452-9AB13198796E}"/>
              </a:ext>
            </a:extLst>
          </p:cNvPr>
          <p:cNvSpPr/>
          <p:nvPr/>
        </p:nvSpPr>
        <p:spPr>
          <a:xfrm>
            <a:off x="3743325" y="5334000"/>
            <a:ext cx="2762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Х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64;p10">
            <a:extLst>
              <a:ext uri="{FF2B5EF4-FFF2-40B4-BE49-F238E27FC236}">
                <a16:creationId xmlns:a16="http://schemas.microsoft.com/office/drawing/2014/main" id="{47D07A9C-4B1C-1B19-3992-1D9EA8B5C3F3}"/>
              </a:ext>
            </a:extLst>
          </p:cNvPr>
          <p:cNvSpPr/>
          <p:nvPr/>
        </p:nvSpPr>
        <p:spPr>
          <a:xfrm>
            <a:off x="4791075" y="5334000"/>
            <a:ext cx="2762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Х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65;p10">
            <a:extLst>
              <a:ext uri="{FF2B5EF4-FFF2-40B4-BE49-F238E27FC236}">
                <a16:creationId xmlns:a16="http://schemas.microsoft.com/office/drawing/2014/main" id="{442DA3F4-34CC-99F6-41C7-619FAC420EBA}"/>
              </a:ext>
            </a:extLst>
          </p:cNvPr>
          <p:cNvSpPr/>
          <p:nvPr/>
        </p:nvSpPr>
        <p:spPr>
          <a:xfrm>
            <a:off x="5124450" y="5457825"/>
            <a:ext cx="3905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650"/>
              <a:buFont typeface="Inter Medium"/>
              <a:buNone/>
            </a:pPr>
            <a:r>
              <a:rPr lang="en-US" sz="1650">
                <a:solidFill>
                  <a:srgbClr val="EBECF4"/>
                </a:solidFill>
                <a:ea typeface="Inter Medium"/>
                <a:cs typeface="Inter Medium"/>
                <a:sym typeface="Inter Medium"/>
              </a:rPr>
              <a:t>min</a:t>
            </a:r>
            <a:endParaRPr sz="16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66;p10">
            <a:extLst>
              <a:ext uri="{FF2B5EF4-FFF2-40B4-BE49-F238E27FC236}">
                <a16:creationId xmlns:a16="http://schemas.microsoft.com/office/drawing/2014/main" id="{5C577D7F-78B5-D868-980B-2EFB57AEF2B9}"/>
              </a:ext>
            </a:extLst>
          </p:cNvPr>
          <p:cNvSpPr/>
          <p:nvPr/>
        </p:nvSpPr>
        <p:spPr>
          <a:xfrm>
            <a:off x="4048125" y="5457825"/>
            <a:ext cx="4476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650"/>
              <a:buFont typeface="Inter Medium"/>
              <a:buNone/>
            </a:pPr>
            <a:r>
              <a:rPr lang="en-US" sz="1650">
                <a:solidFill>
                  <a:srgbClr val="EBECF4"/>
                </a:solidFill>
                <a:ea typeface="Inter Medium"/>
                <a:cs typeface="Inter Medium"/>
                <a:sym typeface="Inter Medium"/>
              </a:rPr>
              <a:t>max</a:t>
            </a:r>
            <a:endParaRPr sz="16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67;p10">
            <a:extLst>
              <a:ext uri="{FF2B5EF4-FFF2-40B4-BE49-F238E27FC236}">
                <a16:creationId xmlns:a16="http://schemas.microsoft.com/office/drawing/2014/main" id="{D0939894-7946-FB51-FEFF-73D39F197837}"/>
              </a:ext>
            </a:extLst>
          </p:cNvPr>
          <p:cNvSpPr/>
          <p:nvPr/>
        </p:nvSpPr>
        <p:spPr>
          <a:xfrm>
            <a:off x="4543425" y="5334000"/>
            <a:ext cx="180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-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247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46" name="Google Shape;276;p11" descr="preencoded.png">
            <a:extLst>
              <a:ext uri="{FF2B5EF4-FFF2-40B4-BE49-F238E27FC236}">
                <a16:creationId xmlns:a16="http://schemas.microsoft.com/office/drawing/2014/main" id="{BEE2FB51-CD5E-9AB1-78A1-212C75B3C8A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66825" y="4710112"/>
            <a:ext cx="12382500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77;p11" descr="preencoded.png">
            <a:extLst>
              <a:ext uri="{FF2B5EF4-FFF2-40B4-BE49-F238E27FC236}">
                <a16:creationId xmlns:a16="http://schemas.microsoft.com/office/drawing/2014/main" id="{4421A2BC-AE52-B4EA-5330-105D7C497FF9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24000" y="2266950"/>
            <a:ext cx="107918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278;p11">
            <a:extLst>
              <a:ext uri="{FF2B5EF4-FFF2-40B4-BE49-F238E27FC236}">
                <a16:creationId xmlns:a16="http://schemas.microsoft.com/office/drawing/2014/main" id="{EFD5F20C-742C-9C5C-AA1A-09D2EDBCC081}"/>
              </a:ext>
            </a:extLst>
          </p:cNvPr>
          <p:cNvSpPr/>
          <p:nvPr/>
        </p:nvSpPr>
        <p:spPr>
          <a:xfrm>
            <a:off x="1524000" y="1000125"/>
            <a:ext cx="537972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ДИСПЕРСИЯ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79;p11">
            <a:extLst>
              <a:ext uri="{FF2B5EF4-FFF2-40B4-BE49-F238E27FC236}">
                <a16:creationId xmlns:a16="http://schemas.microsoft.com/office/drawing/2014/main" id="{8E223F24-4977-9869-222D-175C02B3BFE5}"/>
              </a:ext>
            </a:extLst>
          </p:cNvPr>
          <p:cNvSpPr/>
          <p:nvPr/>
        </p:nvSpPr>
        <p:spPr>
          <a:xfrm>
            <a:off x="1524000" y="5495925"/>
            <a:ext cx="72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D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80;p11">
            <a:extLst>
              <a:ext uri="{FF2B5EF4-FFF2-40B4-BE49-F238E27FC236}">
                <a16:creationId xmlns:a16="http://schemas.microsoft.com/office/drawing/2014/main" id="{CE910964-E5C9-B098-F425-A85E5C5544C2}"/>
              </a:ext>
            </a:extLst>
          </p:cNvPr>
          <p:cNvSpPr/>
          <p:nvPr/>
        </p:nvSpPr>
        <p:spPr>
          <a:xfrm>
            <a:off x="2486025" y="558165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=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281;p11">
            <a:extLst>
              <a:ext uri="{FF2B5EF4-FFF2-40B4-BE49-F238E27FC236}">
                <a16:creationId xmlns:a16="http://schemas.microsoft.com/office/drawing/2014/main" id="{C556DEE2-6887-E2F8-EC3B-838E0D4830B9}"/>
              </a:ext>
            </a:extLst>
          </p:cNvPr>
          <p:cNvSpPr/>
          <p:nvPr/>
        </p:nvSpPr>
        <p:spPr>
          <a:xfrm>
            <a:off x="12296775" y="558165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=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282;p11">
            <a:extLst>
              <a:ext uri="{FF2B5EF4-FFF2-40B4-BE49-F238E27FC236}">
                <a16:creationId xmlns:a16="http://schemas.microsoft.com/office/drawing/2014/main" id="{9FAAF83C-13C9-F922-5E5E-39E3DED5910D}"/>
              </a:ext>
            </a:extLst>
          </p:cNvPr>
          <p:cNvSpPr/>
          <p:nvPr/>
        </p:nvSpPr>
        <p:spPr>
          <a:xfrm>
            <a:off x="3438525" y="5000625"/>
            <a:ext cx="857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 dirty="0">
                <a:solidFill>
                  <a:srgbClr val="44EB99"/>
                </a:solidFill>
                <a:ea typeface="Play"/>
                <a:cs typeface="Play"/>
                <a:sym typeface="Play"/>
              </a:rPr>
              <a:t>(2-3) </a:t>
            </a:r>
            <a:r>
              <a:rPr lang="ru-RU" sz="7200" b="1" dirty="0">
                <a:solidFill>
                  <a:srgbClr val="44EB99"/>
                </a:solidFill>
                <a:ea typeface="Play"/>
                <a:cs typeface="Play"/>
                <a:sym typeface="Play"/>
              </a:rPr>
              <a:t>   </a:t>
            </a:r>
            <a:r>
              <a:rPr lang="en-US" sz="7200" b="1" dirty="0">
                <a:solidFill>
                  <a:srgbClr val="44EB99"/>
                </a:solidFill>
                <a:ea typeface="Play"/>
                <a:cs typeface="Play"/>
                <a:sym typeface="Play"/>
              </a:rPr>
              <a:t>+ (3-3) + (4-</a:t>
            </a:r>
            <a:r>
              <a:rPr lang="ru-RU" sz="7200" b="1" dirty="0">
                <a:solidFill>
                  <a:srgbClr val="44EB99"/>
                </a:solidFill>
                <a:ea typeface="Play"/>
                <a:cs typeface="Play"/>
                <a:sym typeface="Play"/>
              </a:rPr>
              <a:t>  </a:t>
            </a:r>
            <a:r>
              <a:rPr lang="en-US" sz="7200" b="1" dirty="0">
                <a:solidFill>
                  <a:srgbClr val="44EB99"/>
                </a:solidFill>
                <a:ea typeface="Play"/>
                <a:cs typeface="Play"/>
                <a:sym typeface="Play"/>
              </a:rPr>
              <a:t>3)</a:t>
            </a:r>
            <a:endParaRPr sz="7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283;p11">
            <a:extLst>
              <a:ext uri="{FF2B5EF4-FFF2-40B4-BE49-F238E27FC236}">
                <a16:creationId xmlns:a16="http://schemas.microsoft.com/office/drawing/2014/main" id="{16779A12-B935-1ABD-BE36-33D91FB3E153}"/>
              </a:ext>
            </a:extLst>
          </p:cNvPr>
          <p:cNvSpPr/>
          <p:nvPr/>
        </p:nvSpPr>
        <p:spPr>
          <a:xfrm>
            <a:off x="13230225" y="5000625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84;p11">
            <a:extLst>
              <a:ext uri="{FF2B5EF4-FFF2-40B4-BE49-F238E27FC236}">
                <a16:creationId xmlns:a16="http://schemas.microsoft.com/office/drawing/2014/main" id="{634890D7-76E6-7046-80B5-AA26C0443E46}"/>
              </a:ext>
            </a:extLst>
          </p:cNvPr>
          <p:cNvSpPr/>
          <p:nvPr/>
        </p:nvSpPr>
        <p:spPr>
          <a:xfrm>
            <a:off x="12001500" y="4562475"/>
            <a:ext cx="3238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750"/>
              <a:buFont typeface="Play"/>
              <a:buNone/>
            </a:pPr>
            <a:r>
              <a:rPr lang="en-US" sz="375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285;p11">
            <a:extLst>
              <a:ext uri="{FF2B5EF4-FFF2-40B4-BE49-F238E27FC236}">
                <a16:creationId xmlns:a16="http://schemas.microsoft.com/office/drawing/2014/main" id="{0053E929-47AF-13A1-E48E-AA3255326FA9}"/>
              </a:ext>
            </a:extLst>
          </p:cNvPr>
          <p:cNvSpPr/>
          <p:nvPr/>
        </p:nvSpPr>
        <p:spPr>
          <a:xfrm>
            <a:off x="8791575" y="4600575"/>
            <a:ext cx="3238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750"/>
              <a:buFont typeface="Play"/>
              <a:buNone/>
            </a:pPr>
            <a:r>
              <a:rPr lang="en-US" sz="375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3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286;p11">
            <a:extLst>
              <a:ext uri="{FF2B5EF4-FFF2-40B4-BE49-F238E27FC236}">
                <a16:creationId xmlns:a16="http://schemas.microsoft.com/office/drawing/2014/main" id="{E4E6A1BD-9E9D-082C-7145-40F68A3D0E97}"/>
              </a:ext>
            </a:extLst>
          </p:cNvPr>
          <p:cNvSpPr/>
          <p:nvPr/>
        </p:nvSpPr>
        <p:spPr>
          <a:xfrm>
            <a:off x="5534025" y="4600575"/>
            <a:ext cx="3238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750"/>
              <a:buFont typeface="Play"/>
              <a:buNone/>
            </a:pPr>
            <a:r>
              <a:rPr lang="en-US" sz="3750" b="1" dirty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3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287;p11">
            <a:extLst>
              <a:ext uri="{FF2B5EF4-FFF2-40B4-BE49-F238E27FC236}">
                <a16:creationId xmlns:a16="http://schemas.microsoft.com/office/drawing/2014/main" id="{3242F0CC-4454-8C65-F8B1-182DDEB0A2E8}"/>
              </a:ext>
            </a:extLst>
          </p:cNvPr>
          <p:cNvSpPr/>
          <p:nvPr/>
        </p:nvSpPr>
        <p:spPr>
          <a:xfrm>
            <a:off x="7458075" y="617220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288;p11">
            <a:extLst>
              <a:ext uri="{FF2B5EF4-FFF2-40B4-BE49-F238E27FC236}">
                <a16:creationId xmlns:a16="http://schemas.microsoft.com/office/drawing/2014/main" id="{AADBA48D-CE1B-E085-C61F-4F13A8784C2D}"/>
              </a:ext>
            </a:extLst>
          </p:cNvPr>
          <p:cNvSpPr/>
          <p:nvPr/>
        </p:nvSpPr>
        <p:spPr>
          <a:xfrm>
            <a:off x="13230225" y="617220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 dirty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7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289;p11">
            <a:extLst>
              <a:ext uri="{FF2B5EF4-FFF2-40B4-BE49-F238E27FC236}">
                <a16:creationId xmlns:a16="http://schemas.microsoft.com/office/drawing/2014/main" id="{0C2DAD35-2970-5269-9F54-402D556A6641}"/>
              </a:ext>
            </a:extLst>
          </p:cNvPr>
          <p:cNvSpPr/>
          <p:nvPr/>
        </p:nvSpPr>
        <p:spPr>
          <a:xfrm>
            <a:off x="7543800" y="8172450"/>
            <a:ext cx="14954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Среднее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290;p11">
            <a:extLst>
              <a:ext uri="{FF2B5EF4-FFF2-40B4-BE49-F238E27FC236}">
                <a16:creationId xmlns:a16="http://schemas.microsoft.com/office/drawing/2014/main" id="{F84C921A-2E78-CCA4-FB17-3F39C2CB6D53}"/>
              </a:ext>
            </a:extLst>
          </p:cNvPr>
          <p:cNvSpPr/>
          <p:nvPr/>
        </p:nvSpPr>
        <p:spPr>
          <a:xfrm>
            <a:off x="2124075" y="2695575"/>
            <a:ext cx="955357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ДИСПЕРСИЯ </a:t>
            </a: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— средний квадрат отклонения каждого значения от среднего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2365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Google Shape;299;p12" descr="preencoded.png">
            <a:extLst>
              <a:ext uri="{FF2B5EF4-FFF2-40B4-BE49-F238E27FC236}">
                <a16:creationId xmlns:a16="http://schemas.microsoft.com/office/drawing/2014/main" id="{109627A4-9324-E7C2-F0B5-21A7FECE24F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24000" y="2266950"/>
            <a:ext cx="1270635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0;p12" descr="preencoded.png">
            <a:extLst>
              <a:ext uri="{FF2B5EF4-FFF2-40B4-BE49-F238E27FC236}">
                <a16:creationId xmlns:a16="http://schemas.microsoft.com/office/drawing/2014/main" id="{A17736F3-9B0A-1B09-01E8-3F4A4EAC619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43050" y="4158676"/>
            <a:ext cx="15350747" cy="252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1;p12" descr="preencoded.png">
            <a:extLst>
              <a:ext uri="{FF2B5EF4-FFF2-40B4-BE49-F238E27FC236}">
                <a16:creationId xmlns:a16="http://schemas.microsoft.com/office/drawing/2014/main" id="{5EA753C9-69A2-C0DA-19D0-C63CDF2E9D8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54721" y="7319656"/>
            <a:ext cx="37623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02;p12">
            <a:extLst>
              <a:ext uri="{FF2B5EF4-FFF2-40B4-BE49-F238E27FC236}">
                <a16:creationId xmlns:a16="http://schemas.microsoft.com/office/drawing/2014/main" id="{D673BF70-63F3-05E9-79A5-F2BD3D143C43}"/>
              </a:ext>
            </a:extLst>
          </p:cNvPr>
          <p:cNvSpPr/>
          <p:nvPr/>
        </p:nvSpPr>
        <p:spPr>
          <a:xfrm>
            <a:off x="1524000" y="1000125"/>
            <a:ext cx="1126236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СТАНДАРТНОЕ ОТКЛОНЕНИЕ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03;p12">
            <a:extLst>
              <a:ext uri="{FF2B5EF4-FFF2-40B4-BE49-F238E27FC236}">
                <a16:creationId xmlns:a16="http://schemas.microsoft.com/office/drawing/2014/main" id="{F341531F-7D72-4A76-80C6-65DC25BD6F69}"/>
              </a:ext>
            </a:extLst>
          </p:cNvPr>
          <p:cNvSpPr/>
          <p:nvPr/>
        </p:nvSpPr>
        <p:spPr>
          <a:xfrm>
            <a:off x="2124075" y="2695575"/>
            <a:ext cx="11801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СТАНДАРТНОЕ ОТКЛОНЕНИЕ 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квадратный корень из дисперсии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04;p12">
            <a:extLst>
              <a:ext uri="{FF2B5EF4-FFF2-40B4-BE49-F238E27FC236}">
                <a16:creationId xmlns:a16="http://schemas.microsoft.com/office/drawing/2014/main" id="{11FDE7D4-BC8B-7460-E252-56B15E2B7747}"/>
              </a:ext>
            </a:extLst>
          </p:cNvPr>
          <p:cNvSpPr/>
          <p:nvPr/>
        </p:nvSpPr>
        <p:spPr>
          <a:xfrm>
            <a:off x="1524000" y="5012648"/>
            <a:ext cx="571500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σ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05;p12">
            <a:extLst>
              <a:ext uri="{FF2B5EF4-FFF2-40B4-BE49-F238E27FC236}">
                <a16:creationId xmlns:a16="http://schemas.microsoft.com/office/drawing/2014/main" id="{0064161D-F090-50B1-C731-0D0EBB862490}"/>
              </a:ext>
            </a:extLst>
          </p:cNvPr>
          <p:cNvSpPr/>
          <p:nvPr/>
        </p:nvSpPr>
        <p:spPr>
          <a:xfrm>
            <a:off x="2162175" y="5091075"/>
            <a:ext cx="5429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=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06;p12">
            <a:extLst>
              <a:ext uri="{FF2B5EF4-FFF2-40B4-BE49-F238E27FC236}">
                <a16:creationId xmlns:a16="http://schemas.microsoft.com/office/drawing/2014/main" id="{4E5ABA50-9938-28B1-8CE0-6FE2C8A7CD8D}"/>
              </a:ext>
            </a:extLst>
          </p:cNvPr>
          <p:cNvSpPr/>
          <p:nvPr/>
        </p:nvSpPr>
        <p:spPr>
          <a:xfrm>
            <a:off x="11791950" y="5091075"/>
            <a:ext cx="5429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=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07;p12">
            <a:extLst>
              <a:ext uri="{FF2B5EF4-FFF2-40B4-BE49-F238E27FC236}">
                <a16:creationId xmlns:a16="http://schemas.microsoft.com/office/drawing/2014/main" id="{0C75431D-C34E-9DDE-079C-849445A7E627}"/>
              </a:ext>
            </a:extLst>
          </p:cNvPr>
          <p:cNvSpPr/>
          <p:nvPr/>
        </p:nvSpPr>
        <p:spPr>
          <a:xfrm>
            <a:off x="13992225" y="5091075"/>
            <a:ext cx="5429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≈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08;p12">
            <a:extLst>
              <a:ext uri="{FF2B5EF4-FFF2-40B4-BE49-F238E27FC236}">
                <a16:creationId xmlns:a16="http://schemas.microsoft.com/office/drawing/2014/main" id="{0133D4FF-2325-ABDF-7F57-658864B1E9A2}"/>
              </a:ext>
            </a:extLst>
          </p:cNvPr>
          <p:cNvSpPr/>
          <p:nvPr/>
        </p:nvSpPr>
        <p:spPr>
          <a:xfrm>
            <a:off x="14658975" y="5091075"/>
            <a:ext cx="223837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0,816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09;p12">
            <a:extLst>
              <a:ext uri="{FF2B5EF4-FFF2-40B4-BE49-F238E27FC236}">
                <a16:creationId xmlns:a16="http://schemas.microsoft.com/office/drawing/2014/main" id="{07685FA3-96A6-AEED-FED4-AE258D11ACA8}"/>
              </a:ext>
            </a:extLst>
          </p:cNvPr>
          <p:cNvSpPr/>
          <p:nvPr/>
        </p:nvSpPr>
        <p:spPr>
          <a:xfrm>
            <a:off x="3514725" y="4559522"/>
            <a:ext cx="78581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 dirty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(2-3) + (3-3) + (4-3)</a:t>
            </a:r>
            <a:endParaRPr sz="6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10;p12">
            <a:extLst>
              <a:ext uri="{FF2B5EF4-FFF2-40B4-BE49-F238E27FC236}">
                <a16:creationId xmlns:a16="http://schemas.microsoft.com/office/drawing/2014/main" id="{AE589726-10DA-933D-3C0D-26A09E98156F}"/>
              </a:ext>
            </a:extLst>
          </p:cNvPr>
          <p:cNvSpPr/>
          <p:nvPr/>
        </p:nvSpPr>
        <p:spPr>
          <a:xfrm>
            <a:off x="13077825" y="4559522"/>
            <a:ext cx="5429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11;p12">
            <a:extLst>
              <a:ext uri="{FF2B5EF4-FFF2-40B4-BE49-F238E27FC236}">
                <a16:creationId xmlns:a16="http://schemas.microsoft.com/office/drawing/2014/main" id="{FD23820C-44DF-B97B-B0E3-FA86DA08FFEA}"/>
              </a:ext>
            </a:extLst>
          </p:cNvPr>
          <p:cNvSpPr/>
          <p:nvPr/>
        </p:nvSpPr>
        <p:spPr>
          <a:xfrm>
            <a:off x="10816145" y="4095750"/>
            <a:ext cx="29527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399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431"/>
              <a:buFont typeface="Play"/>
              <a:buNone/>
            </a:pPr>
            <a:r>
              <a:rPr lang="en-US" sz="3431" b="1" dirty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343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312;p12">
            <a:extLst>
              <a:ext uri="{FF2B5EF4-FFF2-40B4-BE49-F238E27FC236}">
                <a16:creationId xmlns:a16="http://schemas.microsoft.com/office/drawing/2014/main" id="{68050D83-A22B-BCD7-77E8-0F5D5817385A}"/>
              </a:ext>
            </a:extLst>
          </p:cNvPr>
          <p:cNvSpPr/>
          <p:nvPr/>
        </p:nvSpPr>
        <p:spPr>
          <a:xfrm>
            <a:off x="8105775" y="4095750"/>
            <a:ext cx="29527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399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431"/>
              <a:buFont typeface="Play"/>
              <a:buNone/>
            </a:pPr>
            <a:r>
              <a:rPr lang="en-US" sz="3431" b="1" dirty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343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313;p12">
            <a:extLst>
              <a:ext uri="{FF2B5EF4-FFF2-40B4-BE49-F238E27FC236}">
                <a16:creationId xmlns:a16="http://schemas.microsoft.com/office/drawing/2014/main" id="{135523DA-0B02-8030-FA56-9ACE5405C799}"/>
              </a:ext>
            </a:extLst>
          </p:cNvPr>
          <p:cNvSpPr/>
          <p:nvPr/>
        </p:nvSpPr>
        <p:spPr>
          <a:xfrm>
            <a:off x="5338154" y="4095750"/>
            <a:ext cx="29527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399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431"/>
              <a:buFont typeface="Play"/>
              <a:buNone/>
            </a:pPr>
            <a:r>
              <a:rPr lang="en-US" sz="3431" b="1" dirty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343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14;p12">
            <a:extLst>
              <a:ext uri="{FF2B5EF4-FFF2-40B4-BE49-F238E27FC236}">
                <a16:creationId xmlns:a16="http://schemas.microsoft.com/office/drawing/2014/main" id="{EA4C9DB9-4E8F-7554-4692-39A13D77A5B7}"/>
              </a:ext>
            </a:extLst>
          </p:cNvPr>
          <p:cNvSpPr/>
          <p:nvPr/>
        </p:nvSpPr>
        <p:spPr>
          <a:xfrm>
            <a:off x="7267575" y="5631345"/>
            <a:ext cx="5429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15;p12">
            <a:extLst>
              <a:ext uri="{FF2B5EF4-FFF2-40B4-BE49-F238E27FC236}">
                <a16:creationId xmlns:a16="http://schemas.microsoft.com/office/drawing/2014/main" id="{D37A0296-31AA-B7C4-0A85-356CC009B813}"/>
              </a:ext>
            </a:extLst>
          </p:cNvPr>
          <p:cNvSpPr/>
          <p:nvPr/>
        </p:nvSpPr>
        <p:spPr>
          <a:xfrm>
            <a:off x="13077825" y="5631345"/>
            <a:ext cx="5429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16;p12">
            <a:extLst>
              <a:ext uri="{FF2B5EF4-FFF2-40B4-BE49-F238E27FC236}">
                <a16:creationId xmlns:a16="http://schemas.microsoft.com/office/drawing/2014/main" id="{4B9CE6E2-F593-AEDB-7BA7-DEC768014491}"/>
              </a:ext>
            </a:extLst>
          </p:cNvPr>
          <p:cNvSpPr/>
          <p:nvPr/>
        </p:nvSpPr>
        <p:spPr>
          <a:xfrm>
            <a:off x="7296150" y="7210425"/>
            <a:ext cx="1790700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683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5250"/>
              <a:buFont typeface="Play"/>
              <a:buNone/>
            </a:pPr>
            <a:r>
              <a:rPr lang="en-US" sz="5250" b="1">
                <a:solidFill>
                  <a:srgbClr val="EBECF4"/>
                </a:solidFill>
                <a:latin typeface="Play"/>
                <a:ea typeface="Play"/>
                <a:cs typeface="Play"/>
                <a:sym typeface="Play"/>
              </a:rPr>
              <a:t>0,816</a:t>
            </a:r>
            <a:endParaRPr sz="5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08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23" name="Google Shape;322;p13" descr="preencoded.png">
            <a:extLst>
              <a:ext uri="{FF2B5EF4-FFF2-40B4-BE49-F238E27FC236}">
                <a16:creationId xmlns:a16="http://schemas.microsoft.com/office/drawing/2014/main" id="{0FCAC760-B550-1769-D865-39C573312E2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28850" y="1895475"/>
            <a:ext cx="121253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23;p13" descr="preencoded.png">
            <a:extLst>
              <a:ext uri="{FF2B5EF4-FFF2-40B4-BE49-F238E27FC236}">
                <a16:creationId xmlns:a16="http://schemas.microsoft.com/office/drawing/2014/main" id="{1520696F-C3EE-1011-037E-E926F57B9CB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28850" y="4229100"/>
            <a:ext cx="121253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24;p13" descr="preencoded.png">
            <a:extLst>
              <a:ext uri="{FF2B5EF4-FFF2-40B4-BE49-F238E27FC236}">
                <a16:creationId xmlns:a16="http://schemas.microsoft.com/office/drawing/2014/main" id="{FDC291AD-90E4-3753-1789-D3814B3365D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28850" y="6562725"/>
            <a:ext cx="121253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28;p13" descr="preencoded.png">
            <a:extLst>
              <a:ext uri="{FF2B5EF4-FFF2-40B4-BE49-F238E27FC236}">
                <a16:creationId xmlns:a16="http://schemas.microsoft.com/office/drawing/2014/main" id="{5AB2B753-6AD5-4D25-73DF-C72EE7E7038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57450" y="2009775"/>
            <a:ext cx="523875" cy="190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29;p13" descr="preencoded.png">
            <a:extLst>
              <a:ext uri="{FF2B5EF4-FFF2-40B4-BE49-F238E27FC236}">
                <a16:creationId xmlns:a16="http://schemas.microsoft.com/office/drawing/2014/main" id="{28EAF627-1E8D-2B6B-458F-CC9B89E8384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57450" y="4343400"/>
            <a:ext cx="523875" cy="190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30;p13" descr="preencoded.png">
            <a:extLst>
              <a:ext uri="{FF2B5EF4-FFF2-40B4-BE49-F238E27FC236}">
                <a16:creationId xmlns:a16="http://schemas.microsoft.com/office/drawing/2014/main" id="{73F9803A-4840-C6B8-C811-94837E0E959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57450" y="6677025"/>
            <a:ext cx="523875" cy="190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31;p13" descr="preencoded.png">
            <a:extLst>
              <a:ext uri="{FF2B5EF4-FFF2-40B4-BE49-F238E27FC236}">
                <a16:creationId xmlns:a16="http://schemas.microsoft.com/office/drawing/2014/main" id="{3F15EB6F-5DB2-F089-DB24-0C33267E51C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44000" y="2133600"/>
            <a:ext cx="41148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32;p13" descr="preencoded.png">
            <a:extLst>
              <a:ext uri="{FF2B5EF4-FFF2-40B4-BE49-F238E27FC236}">
                <a16:creationId xmlns:a16="http://schemas.microsoft.com/office/drawing/2014/main" id="{983C3109-B178-BC11-7DB9-6C67B116404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95825" y="4657725"/>
            <a:ext cx="856297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33;p13" descr="preencoded.png">
            <a:extLst>
              <a:ext uri="{FF2B5EF4-FFF2-40B4-BE49-F238E27FC236}">
                <a16:creationId xmlns:a16="http://schemas.microsoft.com/office/drawing/2014/main" id="{068746B0-2BF3-6F39-1B30-1955EFCAD84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67175" y="6886575"/>
            <a:ext cx="34861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34;p13" descr="preencoded.png">
            <a:extLst>
              <a:ext uri="{FF2B5EF4-FFF2-40B4-BE49-F238E27FC236}">
                <a16:creationId xmlns:a16="http://schemas.microsoft.com/office/drawing/2014/main" id="{3C37AF7D-E9CA-9E8E-38E2-AE80DDF1F91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43225" y="3886200"/>
            <a:ext cx="10858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5;p13" descr="preencoded.png">
            <a:extLst>
              <a:ext uri="{FF2B5EF4-FFF2-40B4-BE49-F238E27FC236}">
                <a16:creationId xmlns:a16="http://schemas.microsoft.com/office/drawing/2014/main" id="{FC5417D4-EEF0-7DFC-7E03-21A005C6CEAF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43225" y="6219825"/>
            <a:ext cx="10858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36;p13" descr="preencoded.png">
            <a:extLst>
              <a:ext uri="{FF2B5EF4-FFF2-40B4-BE49-F238E27FC236}">
                <a16:creationId xmlns:a16="http://schemas.microsoft.com/office/drawing/2014/main" id="{6B7E8DE0-CB35-0A1E-215A-BAB8D2AA5CA3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943225" y="8553450"/>
            <a:ext cx="10858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37;p13" descr="preencoded.png">
            <a:extLst>
              <a:ext uri="{FF2B5EF4-FFF2-40B4-BE49-F238E27FC236}">
                <a16:creationId xmlns:a16="http://schemas.microsoft.com/office/drawing/2014/main" id="{E742DD83-1388-7F38-E225-7EB30143E4A1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676775" y="1971675"/>
            <a:ext cx="19050" cy="67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38;p13" descr="preencoded.png">
            <a:extLst>
              <a:ext uri="{FF2B5EF4-FFF2-40B4-BE49-F238E27FC236}">
                <a16:creationId xmlns:a16="http://schemas.microsoft.com/office/drawing/2014/main" id="{2D5F9DF1-505D-E8DF-02F8-CF0BE54A1001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801100" y="1971675"/>
            <a:ext cx="19050" cy="67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39;p13" descr="preencoded.png">
            <a:extLst>
              <a:ext uri="{FF2B5EF4-FFF2-40B4-BE49-F238E27FC236}">
                <a16:creationId xmlns:a16="http://schemas.microsoft.com/office/drawing/2014/main" id="{5D36A27D-BB2B-6A05-73B3-D9703BF1410F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954000" y="1971675"/>
            <a:ext cx="19050" cy="67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40;p13">
            <a:extLst>
              <a:ext uri="{FF2B5EF4-FFF2-40B4-BE49-F238E27FC236}">
                <a16:creationId xmlns:a16="http://schemas.microsoft.com/office/drawing/2014/main" id="{973B02CE-3B36-48CE-A72E-E73CB5F7EB95}"/>
              </a:ext>
            </a:extLst>
          </p:cNvPr>
          <p:cNvSpPr/>
          <p:nvPr/>
        </p:nvSpPr>
        <p:spPr>
          <a:xfrm>
            <a:off x="1524000" y="1000125"/>
            <a:ext cx="979932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ea typeface="Inter Black"/>
                <a:cs typeface="Inter Black"/>
                <a:sym typeface="Inter Black"/>
              </a:rPr>
              <a:t>МЕРЫ ИЗМЕНЧИВОСТИ</a:t>
            </a:r>
            <a:endParaRPr sz="4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41;p13">
            <a:extLst>
              <a:ext uri="{FF2B5EF4-FFF2-40B4-BE49-F238E27FC236}">
                <a16:creationId xmlns:a16="http://schemas.microsoft.com/office/drawing/2014/main" id="{BC7D7C27-3A9A-6D68-A82F-7727CB5EFD31}"/>
              </a:ext>
            </a:extLst>
          </p:cNvPr>
          <p:cNvSpPr/>
          <p:nvPr/>
        </p:nvSpPr>
        <p:spPr>
          <a:xfrm>
            <a:off x="2438400" y="2009775"/>
            <a:ext cx="381000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342;p13">
            <a:extLst>
              <a:ext uri="{FF2B5EF4-FFF2-40B4-BE49-F238E27FC236}">
                <a16:creationId xmlns:a16="http://schemas.microsoft.com/office/drawing/2014/main" id="{E15AB8ED-BBFA-7324-0B96-41E855B971CB}"/>
              </a:ext>
            </a:extLst>
          </p:cNvPr>
          <p:cNvSpPr/>
          <p:nvPr/>
        </p:nvSpPr>
        <p:spPr>
          <a:xfrm>
            <a:off x="2495550" y="3130037"/>
            <a:ext cx="3333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343;p13">
            <a:extLst>
              <a:ext uri="{FF2B5EF4-FFF2-40B4-BE49-F238E27FC236}">
                <a16:creationId xmlns:a16="http://schemas.microsoft.com/office/drawing/2014/main" id="{D92C6D26-78A6-5D0D-EC42-8ACD5C9A7030}"/>
              </a:ext>
            </a:extLst>
          </p:cNvPr>
          <p:cNvSpPr/>
          <p:nvPr/>
        </p:nvSpPr>
        <p:spPr>
          <a:xfrm>
            <a:off x="2457450" y="2569906"/>
            <a:ext cx="3714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344;p13">
            <a:extLst>
              <a:ext uri="{FF2B5EF4-FFF2-40B4-BE49-F238E27FC236}">
                <a16:creationId xmlns:a16="http://schemas.microsoft.com/office/drawing/2014/main" id="{C945F419-06AB-53A6-9F34-99F5C8676E44}"/>
              </a:ext>
            </a:extLst>
          </p:cNvPr>
          <p:cNvSpPr/>
          <p:nvPr/>
        </p:nvSpPr>
        <p:spPr>
          <a:xfrm>
            <a:off x="2628900" y="3690165"/>
            <a:ext cx="20002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345;p13">
            <a:extLst>
              <a:ext uri="{FF2B5EF4-FFF2-40B4-BE49-F238E27FC236}">
                <a16:creationId xmlns:a16="http://schemas.microsoft.com/office/drawing/2014/main" id="{C6EE03FB-95AF-C426-8477-3977746E06DA}"/>
              </a:ext>
            </a:extLst>
          </p:cNvPr>
          <p:cNvSpPr/>
          <p:nvPr/>
        </p:nvSpPr>
        <p:spPr>
          <a:xfrm>
            <a:off x="2438400" y="4343400"/>
            <a:ext cx="381000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346;p13">
            <a:extLst>
              <a:ext uri="{FF2B5EF4-FFF2-40B4-BE49-F238E27FC236}">
                <a16:creationId xmlns:a16="http://schemas.microsoft.com/office/drawing/2014/main" id="{0AAA8435-0391-532C-7827-4EEA0621D24C}"/>
              </a:ext>
            </a:extLst>
          </p:cNvPr>
          <p:cNvSpPr/>
          <p:nvPr/>
        </p:nvSpPr>
        <p:spPr>
          <a:xfrm>
            <a:off x="2495550" y="5463662"/>
            <a:ext cx="3333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347;p13">
            <a:extLst>
              <a:ext uri="{FF2B5EF4-FFF2-40B4-BE49-F238E27FC236}">
                <a16:creationId xmlns:a16="http://schemas.microsoft.com/office/drawing/2014/main" id="{9F141FC6-954E-1ACB-5EBE-464DD9DD821E}"/>
              </a:ext>
            </a:extLst>
          </p:cNvPr>
          <p:cNvSpPr/>
          <p:nvPr/>
        </p:nvSpPr>
        <p:spPr>
          <a:xfrm>
            <a:off x="2457450" y="4903531"/>
            <a:ext cx="3714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348;p13">
            <a:extLst>
              <a:ext uri="{FF2B5EF4-FFF2-40B4-BE49-F238E27FC236}">
                <a16:creationId xmlns:a16="http://schemas.microsoft.com/office/drawing/2014/main" id="{6233AA05-C42C-2ABB-C951-0AFFEBF0099D}"/>
              </a:ext>
            </a:extLst>
          </p:cNvPr>
          <p:cNvSpPr/>
          <p:nvPr/>
        </p:nvSpPr>
        <p:spPr>
          <a:xfrm>
            <a:off x="2628900" y="6023790"/>
            <a:ext cx="20002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49;p13">
            <a:extLst>
              <a:ext uri="{FF2B5EF4-FFF2-40B4-BE49-F238E27FC236}">
                <a16:creationId xmlns:a16="http://schemas.microsoft.com/office/drawing/2014/main" id="{39D51FD9-10CF-2BD1-BAC6-5555D9258D7F}"/>
              </a:ext>
            </a:extLst>
          </p:cNvPr>
          <p:cNvSpPr/>
          <p:nvPr/>
        </p:nvSpPr>
        <p:spPr>
          <a:xfrm>
            <a:off x="2438400" y="6677025"/>
            <a:ext cx="381000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350;p13">
            <a:extLst>
              <a:ext uri="{FF2B5EF4-FFF2-40B4-BE49-F238E27FC236}">
                <a16:creationId xmlns:a16="http://schemas.microsoft.com/office/drawing/2014/main" id="{FB1BE4DF-4432-AC0B-4EAB-3AFE14C130CB}"/>
              </a:ext>
            </a:extLst>
          </p:cNvPr>
          <p:cNvSpPr/>
          <p:nvPr/>
        </p:nvSpPr>
        <p:spPr>
          <a:xfrm>
            <a:off x="2495550" y="7797287"/>
            <a:ext cx="3333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351;p13">
            <a:extLst>
              <a:ext uri="{FF2B5EF4-FFF2-40B4-BE49-F238E27FC236}">
                <a16:creationId xmlns:a16="http://schemas.microsoft.com/office/drawing/2014/main" id="{911A8C94-2512-E214-681E-6B0E134B09BC}"/>
              </a:ext>
            </a:extLst>
          </p:cNvPr>
          <p:cNvSpPr/>
          <p:nvPr/>
        </p:nvSpPr>
        <p:spPr>
          <a:xfrm>
            <a:off x="2457450" y="7237156"/>
            <a:ext cx="3714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352;p13">
            <a:extLst>
              <a:ext uri="{FF2B5EF4-FFF2-40B4-BE49-F238E27FC236}">
                <a16:creationId xmlns:a16="http://schemas.microsoft.com/office/drawing/2014/main" id="{7977BC78-CC94-E7D2-28C5-58451888DDF2}"/>
              </a:ext>
            </a:extLst>
          </p:cNvPr>
          <p:cNvSpPr/>
          <p:nvPr/>
        </p:nvSpPr>
        <p:spPr>
          <a:xfrm>
            <a:off x="2628900" y="8357415"/>
            <a:ext cx="20002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353;p13">
            <a:extLst>
              <a:ext uri="{FF2B5EF4-FFF2-40B4-BE49-F238E27FC236}">
                <a16:creationId xmlns:a16="http://schemas.microsoft.com/office/drawing/2014/main" id="{AAB5A444-0384-2BE7-29DB-8C38C8606AEC}"/>
              </a:ext>
            </a:extLst>
          </p:cNvPr>
          <p:cNvSpPr/>
          <p:nvPr/>
        </p:nvSpPr>
        <p:spPr>
          <a:xfrm>
            <a:off x="4448175" y="8829675"/>
            <a:ext cx="4476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354;p13">
            <a:extLst>
              <a:ext uri="{FF2B5EF4-FFF2-40B4-BE49-F238E27FC236}">
                <a16:creationId xmlns:a16="http://schemas.microsoft.com/office/drawing/2014/main" id="{2A507AFB-4125-56C0-9391-6624E7135FA0}"/>
              </a:ext>
            </a:extLst>
          </p:cNvPr>
          <p:cNvSpPr/>
          <p:nvPr/>
        </p:nvSpPr>
        <p:spPr>
          <a:xfrm>
            <a:off x="8601075" y="8829675"/>
            <a:ext cx="4476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40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355;p13">
            <a:extLst>
              <a:ext uri="{FF2B5EF4-FFF2-40B4-BE49-F238E27FC236}">
                <a16:creationId xmlns:a16="http://schemas.microsoft.com/office/drawing/2014/main" id="{E7148557-CEC6-6347-93B5-190B3994B8CD}"/>
              </a:ext>
            </a:extLst>
          </p:cNvPr>
          <p:cNvSpPr/>
          <p:nvPr/>
        </p:nvSpPr>
        <p:spPr>
          <a:xfrm>
            <a:off x="12753975" y="8829675"/>
            <a:ext cx="4476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60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56;p13">
            <a:extLst>
              <a:ext uri="{FF2B5EF4-FFF2-40B4-BE49-F238E27FC236}">
                <a16:creationId xmlns:a16="http://schemas.microsoft.com/office/drawing/2014/main" id="{C5096219-3C8A-1B12-4FE7-FB392193BA15}"/>
              </a:ext>
            </a:extLst>
          </p:cNvPr>
          <p:cNvSpPr/>
          <p:nvPr/>
        </p:nvSpPr>
        <p:spPr>
          <a:xfrm rot="-5400000">
            <a:off x="904875" y="5114925"/>
            <a:ext cx="16954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ЧАСТОТА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357;p13">
            <a:extLst>
              <a:ext uri="{FF2B5EF4-FFF2-40B4-BE49-F238E27FC236}">
                <a16:creationId xmlns:a16="http://schemas.microsoft.com/office/drawing/2014/main" id="{312FB1FC-D555-B864-AF24-5A40540B3DE5}"/>
              </a:ext>
            </a:extLst>
          </p:cNvPr>
          <p:cNvSpPr/>
          <p:nvPr/>
        </p:nvSpPr>
        <p:spPr>
          <a:xfrm>
            <a:off x="6772275" y="9296400"/>
            <a:ext cx="42481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dirty="0">
                <a:solidFill>
                  <a:srgbClr val="FFFFFF"/>
                </a:solidFill>
                <a:ea typeface="Inter"/>
                <a:cs typeface="Inter"/>
                <a:sym typeface="Inter"/>
              </a:rPr>
              <a:t>ЗНАЧЕНИЯ ПРИЗНАКА</a:t>
            </a:r>
            <a:endParaRPr sz="225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358;p13">
            <a:extLst>
              <a:ext uri="{FF2B5EF4-FFF2-40B4-BE49-F238E27FC236}">
                <a16:creationId xmlns:a16="http://schemas.microsoft.com/office/drawing/2014/main" id="{6BB220CA-C3B6-C297-3B54-7D3A5D58F658}"/>
              </a:ext>
            </a:extLst>
          </p:cNvPr>
          <p:cNvSpPr/>
          <p:nvPr/>
        </p:nvSpPr>
        <p:spPr>
          <a:xfrm rot="5400000">
            <a:off x="13163550" y="2743200"/>
            <a:ext cx="16954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861BE3"/>
                </a:solidFill>
                <a:ea typeface="Inter ExtraBold"/>
                <a:cs typeface="Inter ExtraBold"/>
                <a:sym typeface="Inter ExtraBold"/>
              </a:rPr>
              <a:t>1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359;p13">
            <a:extLst>
              <a:ext uri="{FF2B5EF4-FFF2-40B4-BE49-F238E27FC236}">
                <a16:creationId xmlns:a16="http://schemas.microsoft.com/office/drawing/2014/main" id="{387FCD75-83DF-7257-C41D-AF0E111BE0AB}"/>
              </a:ext>
            </a:extLst>
          </p:cNvPr>
          <p:cNvSpPr/>
          <p:nvPr/>
        </p:nvSpPr>
        <p:spPr>
          <a:xfrm rot="5400000">
            <a:off x="13163550" y="5105400"/>
            <a:ext cx="16954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861BE3"/>
                </a:solidFill>
                <a:ea typeface="Inter ExtraBold"/>
                <a:cs typeface="Inter ExtraBold"/>
                <a:sym typeface="Inter ExtraBold"/>
              </a:rPr>
              <a:t>2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60;p13">
            <a:extLst>
              <a:ext uri="{FF2B5EF4-FFF2-40B4-BE49-F238E27FC236}">
                <a16:creationId xmlns:a16="http://schemas.microsoft.com/office/drawing/2014/main" id="{EE0AC642-763F-45E0-3E4E-E003F8B836D2}"/>
              </a:ext>
            </a:extLst>
          </p:cNvPr>
          <p:cNvSpPr/>
          <p:nvPr/>
        </p:nvSpPr>
        <p:spPr>
          <a:xfrm rot="5400000">
            <a:off x="13163550" y="7353300"/>
            <a:ext cx="16954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861BE3"/>
                </a:solidFill>
                <a:ea typeface="Inter ExtraBold"/>
                <a:cs typeface="Inter ExtraBold"/>
                <a:sym typeface="Inter ExtraBold"/>
              </a:rPr>
              <a:t>3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210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050" y="59626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050" y="6667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050" y="73723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050" y="80772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2266950"/>
            <a:ext cx="1487805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4"/>
          <p:cNvSpPr/>
          <p:nvPr/>
        </p:nvSpPr>
        <p:spPr>
          <a:xfrm>
            <a:off x="1524000" y="1000125"/>
            <a:ext cx="101155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000000"/>
                </a:solidFill>
                <a:latin typeface="+mj-lt"/>
                <a:ea typeface="Inter Black"/>
                <a:cs typeface="Inter Black"/>
                <a:sym typeface="Inter Black"/>
              </a:rPr>
              <a:t>РАЗВЕДОЧНЫЙ АНАЛИЗ (EDA)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4"/>
          <p:cNvSpPr/>
          <p:nvPr/>
        </p:nvSpPr>
        <p:spPr>
          <a:xfrm>
            <a:off x="2038350" y="5857875"/>
            <a:ext cx="1084897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Inter"/>
              <a:buNone/>
            </a:pP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Максимальное «проникновение» в данные</a:t>
            </a:r>
            <a:b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Выбор наиболее важных переменных</a:t>
            </a:r>
            <a:b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Обнаружение отклонений и аномалий</a:t>
            </a:r>
            <a:b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Проверка основных гипотез</a:t>
            </a:r>
            <a:b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Разработка начальных моделей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1524000" y="5057775"/>
            <a:ext cx="665988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861BE3"/>
                </a:solidFill>
                <a:ea typeface="Inter ExtraBold"/>
                <a:cs typeface="Inter ExtraBold"/>
                <a:sym typeface="Inter ExtraBold"/>
              </a:rPr>
              <a:t>ЦЕЛИ ТАКОГО АНАЛИЗА: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4"/>
          <p:cNvSpPr/>
          <p:nvPr/>
        </p:nvSpPr>
        <p:spPr>
          <a:xfrm>
            <a:off x="2124075" y="2695575"/>
            <a:ext cx="13582650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РАЗВЕДОЧНЫЙ АНАЛИЗ 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анализ основных свойств данных, нахождение </a:t>
            </a:r>
            <a:b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в них общих закономерностей, распределений и аномалий, построение начальных моделей, зачастую с использованием инструментов визуализации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23" name="Google Shape;322;p13" descr="preencoded.png">
            <a:extLst>
              <a:ext uri="{FF2B5EF4-FFF2-40B4-BE49-F238E27FC236}">
                <a16:creationId xmlns:a16="http://schemas.microsoft.com/office/drawing/2014/main" id="{0FCAC760-B550-1769-D865-39C573312E2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28850" y="1895475"/>
            <a:ext cx="121253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23;p13" descr="preencoded.png">
            <a:extLst>
              <a:ext uri="{FF2B5EF4-FFF2-40B4-BE49-F238E27FC236}">
                <a16:creationId xmlns:a16="http://schemas.microsoft.com/office/drawing/2014/main" id="{1520696F-C3EE-1011-037E-E926F57B9CB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28850" y="4229100"/>
            <a:ext cx="121253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24;p13" descr="preencoded.png">
            <a:extLst>
              <a:ext uri="{FF2B5EF4-FFF2-40B4-BE49-F238E27FC236}">
                <a16:creationId xmlns:a16="http://schemas.microsoft.com/office/drawing/2014/main" id="{FDC291AD-90E4-3753-1789-D3814B3365D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28850" y="6562725"/>
            <a:ext cx="121253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87;p15" descr="preencoded.png">
            <a:extLst>
              <a:ext uri="{FF2B5EF4-FFF2-40B4-BE49-F238E27FC236}">
                <a16:creationId xmlns:a16="http://schemas.microsoft.com/office/drawing/2014/main" id="{E2629C6D-1240-C832-3D6B-5520CDE02FA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24000" y="2266950"/>
            <a:ext cx="1270635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89;p15">
            <a:extLst>
              <a:ext uri="{FF2B5EF4-FFF2-40B4-BE49-F238E27FC236}">
                <a16:creationId xmlns:a16="http://schemas.microsoft.com/office/drawing/2014/main" id="{8EB9D0BA-0076-B3D5-92C2-8DC5B5FFD306}"/>
              </a:ext>
            </a:extLst>
          </p:cNvPr>
          <p:cNvSpPr/>
          <p:nvPr/>
        </p:nvSpPr>
        <p:spPr>
          <a:xfrm>
            <a:off x="1524000" y="1000125"/>
            <a:ext cx="928116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КОРРЕЛЯЦИЯ</a:t>
            </a:r>
            <a:r>
              <a:rPr lang="en-US" sz="4200" dirty="0">
                <a:solidFill>
                  <a:srgbClr val="FFFFFF"/>
                </a:solidFill>
                <a:ea typeface="Inter Black"/>
                <a:cs typeface="Inter Black"/>
                <a:sym typeface="Inter Black"/>
              </a:rPr>
              <a:t> ПИРСОНА</a:t>
            </a:r>
            <a:endParaRPr sz="4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90;p15">
            <a:extLst>
              <a:ext uri="{FF2B5EF4-FFF2-40B4-BE49-F238E27FC236}">
                <a16:creationId xmlns:a16="http://schemas.microsoft.com/office/drawing/2014/main" id="{2EF7F808-2FA5-8448-1136-E87F82DE33F0}"/>
              </a:ext>
            </a:extLst>
          </p:cNvPr>
          <p:cNvSpPr/>
          <p:nvPr/>
        </p:nvSpPr>
        <p:spPr>
          <a:xfrm>
            <a:off x="2124075" y="2695575"/>
            <a:ext cx="11801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КОРРЕЛЯЦИЯ ПИРСОНА 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мера силы </a:t>
            </a:r>
            <a:r>
              <a:rPr lang="en-US" sz="2700" b="1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линейной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 взаимосвязи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DFCF51-A6ED-5D14-E472-8D7FEC1011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316" y="4095597"/>
            <a:ext cx="5363203" cy="44167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07B23-F3DD-9594-5C93-12DC91C7ED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18242" y="4095597"/>
            <a:ext cx="5164758" cy="44167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A80321-0D97-26FD-2CE8-CC8CCB505C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8994" y="4095598"/>
            <a:ext cx="5168299" cy="441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5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Google Shape;402;p16" descr="preencoded.png">
            <a:extLst>
              <a:ext uri="{FF2B5EF4-FFF2-40B4-BE49-F238E27FC236}">
                <a16:creationId xmlns:a16="http://schemas.microsoft.com/office/drawing/2014/main" id="{C9E8A40D-E6F6-95A2-F4C6-D872AF0E5C9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23999" y="2266950"/>
            <a:ext cx="1338047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04;p16">
            <a:extLst>
              <a:ext uri="{FF2B5EF4-FFF2-40B4-BE49-F238E27FC236}">
                <a16:creationId xmlns:a16="http://schemas.microsoft.com/office/drawing/2014/main" id="{122CCA52-C92B-0244-9EAC-37CDD24266D7}"/>
              </a:ext>
            </a:extLst>
          </p:cNvPr>
          <p:cNvSpPr/>
          <p:nvPr/>
        </p:nvSpPr>
        <p:spPr>
          <a:xfrm>
            <a:off x="1524000" y="1000125"/>
            <a:ext cx="947928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КОРРЕЛЯЦИЯ ПИРСОНА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05;p16">
            <a:extLst>
              <a:ext uri="{FF2B5EF4-FFF2-40B4-BE49-F238E27FC236}">
                <a16:creationId xmlns:a16="http://schemas.microsoft.com/office/drawing/2014/main" id="{54B91087-A1D4-9822-EF8D-12A37F6DE9A2}"/>
              </a:ext>
            </a:extLst>
          </p:cNvPr>
          <p:cNvSpPr/>
          <p:nvPr/>
        </p:nvSpPr>
        <p:spPr>
          <a:xfrm>
            <a:off x="2124075" y="2695575"/>
            <a:ext cx="11801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КОРРЕЛЯЦИЯ ПИРСОНА 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мера силы линейной взаимосвязи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B77946-3D5E-CFCD-FB03-E348C85A7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3999" y="4000500"/>
            <a:ext cx="6661052" cy="55981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D44BF1-8508-2A46-BF1D-57CF612FA3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417" y="4000500"/>
            <a:ext cx="6661052" cy="55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33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0" name="Google Shape;417;p17">
            <a:extLst>
              <a:ext uri="{FF2B5EF4-FFF2-40B4-BE49-F238E27FC236}">
                <a16:creationId xmlns:a16="http://schemas.microsoft.com/office/drawing/2014/main" id="{C7DBA547-EEB8-DD3D-E8EA-D86855BEFAB2}"/>
              </a:ext>
            </a:extLst>
          </p:cNvPr>
          <p:cNvSpPr/>
          <p:nvPr/>
        </p:nvSpPr>
        <p:spPr>
          <a:xfrm>
            <a:off x="1524000" y="1000125"/>
            <a:ext cx="8534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КОРРЕЛЯЦИЯ ПИРСОНА</a:t>
            </a:r>
            <a:endParaRPr sz="420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B10DD5-7331-C98D-3B4A-E5136C679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38" y="2246720"/>
            <a:ext cx="7832884" cy="65829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072394-071D-25EE-637F-D367989B2C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5143" y="2246719"/>
            <a:ext cx="7832884" cy="65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Google Shape;428;p18" descr="preencoded.png">
            <a:extLst>
              <a:ext uri="{FF2B5EF4-FFF2-40B4-BE49-F238E27FC236}">
                <a16:creationId xmlns:a16="http://schemas.microsoft.com/office/drawing/2014/main" id="{711A9E3F-C21A-8182-0761-46641D04F3E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1636" y="2252662"/>
            <a:ext cx="13396913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0;p18">
            <a:extLst>
              <a:ext uri="{FF2B5EF4-FFF2-40B4-BE49-F238E27FC236}">
                <a16:creationId xmlns:a16="http://schemas.microsoft.com/office/drawing/2014/main" id="{6C7C078D-558A-3DD7-1108-7AA87BCEF56D}"/>
              </a:ext>
            </a:extLst>
          </p:cNvPr>
          <p:cNvSpPr/>
          <p:nvPr/>
        </p:nvSpPr>
        <p:spPr>
          <a:xfrm>
            <a:off x="1524000" y="1000125"/>
            <a:ext cx="1019556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КОРРЕЛЯЦИЯ СПИРМЕНА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31;p18">
            <a:extLst>
              <a:ext uri="{FF2B5EF4-FFF2-40B4-BE49-F238E27FC236}">
                <a16:creationId xmlns:a16="http://schemas.microsoft.com/office/drawing/2014/main" id="{E5767F26-61CD-0284-18AE-B451AB0B8773}"/>
              </a:ext>
            </a:extLst>
          </p:cNvPr>
          <p:cNvSpPr/>
          <p:nvPr/>
        </p:nvSpPr>
        <p:spPr>
          <a:xfrm>
            <a:off x="2124075" y="2695575"/>
            <a:ext cx="11801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КОРРЕЛЯЦИЯ СПИРМЕНА 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мера силы монотонной взаимосвязи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BE5D3A-44EE-9E37-685B-7375237A15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1637" y="3989029"/>
            <a:ext cx="6997430" cy="58808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BCE3E5-CF59-D000-C8EB-DFE8B1CDC6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2449" y="3989028"/>
            <a:ext cx="6997431" cy="58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43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10" name="Google Shape;428;p18" descr="preencoded.png">
            <a:extLst>
              <a:ext uri="{FF2B5EF4-FFF2-40B4-BE49-F238E27FC236}">
                <a16:creationId xmlns:a16="http://schemas.microsoft.com/office/drawing/2014/main" id="{33B4E86D-55E9-6093-D9F1-410801754F6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1636" y="2252662"/>
            <a:ext cx="13396913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30;p18">
            <a:extLst>
              <a:ext uri="{FF2B5EF4-FFF2-40B4-BE49-F238E27FC236}">
                <a16:creationId xmlns:a16="http://schemas.microsoft.com/office/drawing/2014/main" id="{59317387-081B-DB7F-9486-92A22EAFE45F}"/>
              </a:ext>
            </a:extLst>
          </p:cNvPr>
          <p:cNvSpPr/>
          <p:nvPr/>
        </p:nvSpPr>
        <p:spPr>
          <a:xfrm>
            <a:off x="1524000" y="1000125"/>
            <a:ext cx="1019556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КОРРЕЛЯЦИЯ СПИРМЕНА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31;p18">
            <a:extLst>
              <a:ext uri="{FF2B5EF4-FFF2-40B4-BE49-F238E27FC236}">
                <a16:creationId xmlns:a16="http://schemas.microsoft.com/office/drawing/2014/main" id="{00786F61-5EDC-788F-F05E-7473243E576A}"/>
              </a:ext>
            </a:extLst>
          </p:cNvPr>
          <p:cNvSpPr/>
          <p:nvPr/>
        </p:nvSpPr>
        <p:spPr>
          <a:xfrm>
            <a:off x="2124075" y="2695575"/>
            <a:ext cx="11801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КОРРЕЛЯЦИЯ СПИРМЕНА 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мера силы монотонной взаимосвязи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F735FD-3EE1-0600-DDE0-EFD628CA46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1636" y="4039679"/>
            <a:ext cx="6876894" cy="577951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60BAE2-1392-FEAE-1001-F9EBFEB6CF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1655" y="4039679"/>
            <a:ext cx="6876894" cy="57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7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527" y="0"/>
            <a:ext cx="1829752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 0">
            <a:extLst>
              <a:ext uri="{FF2B5EF4-FFF2-40B4-BE49-F238E27FC236}">
                <a16:creationId xmlns:a16="http://schemas.microsoft.com/office/drawing/2014/main" id="{9E98C784-80C2-D7F6-2DAB-B53D4AE495BA}"/>
              </a:ext>
            </a:extLst>
          </p:cNvPr>
          <p:cNvSpPr/>
          <p:nvPr/>
        </p:nvSpPr>
        <p:spPr>
          <a:xfrm>
            <a:off x="1524000" y="1000125"/>
            <a:ext cx="795528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DATA-DRIVEN </a:t>
            </a:r>
            <a:r>
              <a:rPr lang="ru-RU" sz="4200" kern="0" spc="225" dirty="0">
                <a:solidFill>
                  <a:srgbClr val="FFFFFF"/>
                </a:solidFill>
                <a:latin typeface="+mj-lt"/>
                <a:ea typeface="Inter Black" pitchFamily="34" charset="-122"/>
                <a:cs typeface="Inter Black" pitchFamily="34" charset="-120"/>
              </a:rPr>
              <a:t>ПОДХОД</a:t>
            </a:r>
          </a:p>
        </p:txBody>
      </p:sp>
      <p:pic>
        <p:nvPicPr>
          <p:cNvPr id="2" name="Image 5" descr="preencoded.png">
            <a:extLst>
              <a:ext uri="{FF2B5EF4-FFF2-40B4-BE49-F238E27FC236}">
                <a16:creationId xmlns:a16="http://schemas.microsoft.com/office/drawing/2014/main" id="{21A7B745-B50B-3BCA-04FA-0AC38BBAB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56762" y="2535901"/>
            <a:ext cx="5743575" cy="4972050"/>
          </a:xfrm>
          <a:prstGeom prst="rect">
            <a:avLst/>
          </a:prstGeom>
        </p:spPr>
      </p:pic>
      <p:pic>
        <p:nvPicPr>
          <p:cNvPr id="3" name="Image 6" descr="preencoded.png">
            <a:extLst>
              <a:ext uri="{FF2B5EF4-FFF2-40B4-BE49-F238E27FC236}">
                <a16:creationId xmlns:a16="http://schemas.microsoft.com/office/drawing/2014/main" id="{D91F38DD-FC17-F10E-C0CB-FC6AF4F65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75812" y="6879301"/>
            <a:ext cx="5695950" cy="619125"/>
          </a:xfrm>
          <a:prstGeom prst="rect">
            <a:avLst/>
          </a:prstGeom>
        </p:spPr>
      </p:pic>
      <p:pic>
        <p:nvPicPr>
          <p:cNvPr id="4" name="Image 7" descr="preencoded.png">
            <a:extLst>
              <a:ext uri="{FF2B5EF4-FFF2-40B4-BE49-F238E27FC236}">
                <a16:creationId xmlns:a16="http://schemas.microsoft.com/office/drawing/2014/main" id="{DDF92E1B-06AE-E834-CF60-49A0F060B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328237" y="6012526"/>
            <a:ext cx="4991100" cy="866775"/>
          </a:xfrm>
          <a:prstGeom prst="rect">
            <a:avLst/>
          </a:prstGeom>
        </p:spPr>
      </p:pic>
      <p:pic>
        <p:nvPicPr>
          <p:cNvPr id="5" name="Image 8" descr="preencoded.png">
            <a:extLst>
              <a:ext uri="{FF2B5EF4-FFF2-40B4-BE49-F238E27FC236}">
                <a16:creationId xmlns:a16="http://schemas.microsoft.com/office/drawing/2014/main" id="{E45F91D8-7568-F9D6-6554-6A4CE23189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833062" y="5612476"/>
            <a:ext cx="4000500" cy="400050"/>
          </a:xfrm>
          <a:prstGeom prst="rect">
            <a:avLst/>
          </a:prstGeom>
        </p:spPr>
      </p:pic>
      <p:pic>
        <p:nvPicPr>
          <p:cNvPr id="6" name="Image 9" descr="preencoded.png">
            <a:extLst>
              <a:ext uri="{FF2B5EF4-FFF2-40B4-BE49-F238E27FC236}">
                <a16:creationId xmlns:a16="http://schemas.microsoft.com/office/drawing/2014/main" id="{2F77615B-BF1E-656C-6BDC-C7699FCED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075950" y="4755226"/>
            <a:ext cx="3500438" cy="857250"/>
          </a:xfrm>
          <a:prstGeom prst="rect">
            <a:avLst/>
          </a:prstGeom>
        </p:spPr>
      </p:pic>
      <p:pic>
        <p:nvPicPr>
          <p:cNvPr id="7" name="Image 10" descr="preencoded.png">
            <a:extLst>
              <a:ext uri="{FF2B5EF4-FFF2-40B4-BE49-F238E27FC236}">
                <a16:creationId xmlns:a16="http://schemas.microsoft.com/office/drawing/2014/main" id="{8CC641E2-CD48-941F-D50D-5725204A8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566487" y="3897976"/>
            <a:ext cx="2519363" cy="857250"/>
          </a:xfrm>
          <a:prstGeom prst="rect">
            <a:avLst/>
          </a:prstGeom>
        </p:spPr>
      </p:pic>
      <p:pic>
        <p:nvPicPr>
          <p:cNvPr id="8" name="Image 11" descr="preencoded.png">
            <a:extLst>
              <a:ext uri="{FF2B5EF4-FFF2-40B4-BE49-F238E27FC236}">
                <a16:creationId xmlns:a16="http://schemas.microsoft.com/office/drawing/2014/main" id="{1CCB27CE-95A8-C164-1A68-818DD3291E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2889712" y="4736176"/>
            <a:ext cx="4486275" cy="38100"/>
          </a:xfrm>
          <a:prstGeom prst="rect">
            <a:avLst/>
          </a:prstGeom>
        </p:spPr>
      </p:pic>
      <p:pic>
        <p:nvPicPr>
          <p:cNvPr id="9" name="Image 12" descr="preencoded.png">
            <a:extLst>
              <a:ext uri="{FF2B5EF4-FFF2-40B4-BE49-F238E27FC236}">
                <a16:creationId xmlns:a16="http://schemas.microsoft.com/office/drawing/2014/main" id="{66734F26-25F1-46CF-BB17-33178EF2A6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2889712" y="5593426"/>
            <a:ext cx="3990975" cy="38100"/>
          </a:xfrm>
          <a:prstGeom prst="rect">
            <a:avLst/>
          </a:prstGeom>
        </p:spPr>
      </p:pic>
      <p:pic>
        <p:nvPicPr>
          <p:cNvPr id="10" name="Image 13" descr="preencoded.png">
            <a:extLst>
              <a:ext uri="{FF2B5EF4-FFF2-40B4-BE49-F238E27FC236}">
                <a16:creationId xmlns:a16="http://schemas.microsoft.com/office/drawing/2014/main" id="{992C1F50-EE5D-B75A-F861-DA85206811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2889712" y="5993476"/>
            <a:ext cx="3771900" cy="38100"/>
          </a:xfrm>
          <a:prstGeom prst="rect">
            <a:avLst/>
          </a:prstGeom>
        </p:spPr>
      </p:pic>
      <p:pic>
        <p:nvPicPr>
          <p:cNvPr id="11" name="Image 14" descr="preencoded.png">
            <a:extLst>
              <a:ext uri="{FF2B5EF4-FFF2-40B4-BE49-F238E27FC236}">
                <a16:creationId xmlns:a16="http://schemas.microsoft.com/office/drawing/2014/main" id="{88942D07-5409-D89C-D74B-CA8837E33C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2889712" y="6860251"/>
            <a:ext cx="3305175" cy="38100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F8D65BE9-7A94-5FC0-6378-30A2ED8F327A}"/>
              </a:ext>
            </a:extLst>
          </p:cNvPr>
          <p:cNvSpPr/>
          <p:nvPr/>
        </p:nvSpPr>
        <p:spPr>
          <a:xfrm>
            <a:off x="2870662" y="2621626"/>
            <a:ext cx="41719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THE DATA-DRIVEN
HIERARCHY OF NEEDS</a:t>
            </a:r>
            <a:endParaRPr lang="en-US" sz="27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14BB9BD4-1886-5909-6D21-2D41474B813B}"/>
              </a:ext>
            </a:extLst>
          </p:cNvPr>
          <p:cNvSpPr/>
          <p:nvPr/>
        </p:nvSpPr>
        <p:spPr>
          <a:xfrm>
            <a:off x="6071062" y="6936451"/>
            <a:ext cx="55149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INSTRUMENTATION, LOGGING, SENSORS,
EXTERNAL DATA, USER GENERATED CONTENT</a:t>
            </a:r>
            <a:endParaRPr lang="en-US" sz="135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20717D66-B317-BBED-6FDF-68F0D5BCCBDD}"/>
              </a:ext>
            </a:extLst>
          </p:cNvPr>
          <p:cNvSpPr/>
          <p:nvPr/>
        </p:nvSpPr>
        <p:spPr>
          <a:xfrm>
            <a:off x="6461587" y="6079201"/>
            <a:ext cx="4743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RELIABLE DATA FLOW, INFRASTRUCTURE, 
PIPELINES, ETL, STRUCTURED AND 
UNSTRUCTURED DATA STORAGE</a:t>
            </a:r>
            <a:endParaRPr lang="en-US" sz="1350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1BA68D7C-DAAA-D1AF-3123-E63A64A0A0F1}"/>
              </a:ext>
            </a:extLst>
          </p:cNvPr>
          <p:cNvSpPr/>
          <p:nvPr/>
        </p:nvSpPr>
        <p:spPr>
          <a:xfrm>
            <a:off x="7118812" y="5698201"/>
            <a:ext cx="3448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CLEANING, ANOMALY DETECTION, PREP</a:t>
            </a:r>
            <a:endParaRPr lang="en-US" sz="135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24B3D245-C64B-8DDD-B8E0-46EBF9415EF7}"/>
              </a:ext>
            </a:extLst>
          </p:cNvPr>
          <p:cNvSpPr/>
          <p:nvPr/>
        </p:nvSpPr>
        <p:spPr>
          <a:xfrm>
            <a:off x="7385512" y="4812376"/>
            <a:ext cx="2895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ANALYTICS, METRICS, SEGMENTS, AGGREGATES, FEATURES, TRAINING DATA</a:t>
            </a:r>
            <a:endParaRPr lang="en-US" sz="135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175F1B0A-9D7D-505F-D17A-FB7C977B13E7}"/>
              </a:ext>
            </a:extLst>
          </p:cNvPr>
          <p:cNvSpPr/>
          <p:nvPr/>
        </p:nvSpPr>
        <p:spPr>
          <a:xfrm>
            <a:off x="8404687" y="3002626"/>
            <a:ext cx="8953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AI, 
DEEP
LEARNING</a:t>
            </a:r>
            <a:endParaRPr lang="en-US" sz="135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31BE3AC6-CCE3-B809-39E8-DA5749AEA2F5}"/>
              </a:ext>
            </a:extLst>
          </p:cNvPr>
          <p:cNvSpPr/>
          <p:nvPr/>
        </p:nvSpPr>
        <p:spPr>
          <a:xfrm>
            <a:off x="7699837" y="3955126"/>
            <a:ext cx="2305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A/B TESTING, EXPERIMENTATION, SIMPLE ML ALGORITHMS</a:t>
            </a:r>
            <a:endParaRPr lang="en-US" sz="1350" dirty="0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C80D7641-9853-6A9A-0CB7-8F19EAEED009}"/>
              </a:ext>
            </a:extLst>
          </p:cNvPr>
          <p:cNvSpPr/>
          <p:nvPr/>
        </p:nvSpPr>
        <p:spPr>
          <a:xfrm>
            <a:off x="2870662" y="4974301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Aggregate / Label</a:t>
            </a:r>
            <a:endParaRPr lang="en-US" sz="1950" dirty="0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A8286A67-F837-CA37-2EAA-0CDF798C34E9}"/>
              </a:ext>
            </a:extLst>
          </p:cNvPr>
          <p:cNvSpPr/>
          <p:nvPr/>
        </p:nvSpPr>
        <p:spPr>
          <a:xfrm>
            <a:off x="2870662" y="4145626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Learn / Optimize</a:t>
            </a:r>
            <a:endParaRPr lang="en-US" sz="1950" dirty="0"/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5E3F4F01-6E0C-0FD2-F24A-9262B69EAEDD}"/>
              </a:ext>
            </a:extLst>
          </p:cNvPr>
          <p:cNvSpPr/>
          <p:nvPr/>
        </p:nvSpPr>
        <p:spPr>
          <a:xfrm>
            <a:off x="2870662" y="5602951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Explore / Transform</a:t>
            </a:r>
            <a:endParaRPr lang="en-US" sz="1950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12E17E66-58A6-CCB4-4346-E0479EF20DCB}"/>
              </a:ext>
            </a:extLst>
          </p:cNvPr>
          <p:cNvSpPr/>
          <p:nvPr/>
        </p:nvSpPr>
        <p:spPr>
          <a:xfrm>
            <a:off x="2870662" y="6241126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Move / Store</a:t>
            </a:r>
            <a:endParaRPr lang="en-US" sz="1950" dirty="0"/>
          </a:p>
        </p:txBody>
      </p:sp>
      <p:sp>
        <p:nvSpPr>
          <p:cNvPr id="41" name="Text 13">
            <a:extLst>
              <a:ext uri="{FF2B5EF4-FFF2-40B4-BE49-F238E27FC236}">
                <a16:creationId xmlns:a16="http://schemas.microsoft.com/office/drawing/2014/main" id="{5F2DF7E5-DD96-327B-154B-CB42B8F26EEA}"/>
              </a:ext>
            </a:extLst>
          </p:cNvPr>
          <p:cNvSpPr/>
          <p:nvPr/>
        </p:nvSpPr>
        <p:spPr>
          <a:xfrm>
            <a:off x="2870662" y="6917401"/>
            <a:ext cx="34099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2250"/>
              </a:spcAft>
              <a:buNone/>
            </a:pPr>
            <a:r>
              <a:rPr lang="en-US" sz="195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Collect</a:t>
            </a:r>
            <a:endParaRPr lang="en-US" sz="19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Google Shape;454;p20" descr="preencoded.png">
            <a:extLst>
              <a:ext uri="{FF2B5EF4-FFF2-40B4-BE49-F238E27FC236}">
                <a16:creationId xmlns:a16="http://schemas.microsoft.com/office/drawing/2014/main" id="{45CA6D16-F963-F429-BD61-4CAEB54CA18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67250" y="2428875"/>
            <a:ext cx="5514975" cy="55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55;p20" descr="preencoded.png">
            <a:extLst>
              <a:ext uri="{FF2B5EF4-FFF2-40B4-BE49-F238E27FC236}">
                <a16:creationId xmlns:a16="http://schemas.microsoft.com/office/drawing/2014/main" id="{A3CAF697-5DE0-DD65-1FC6-3AD990C67C6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14962" y="2588075"/>
            <a:ext cx="5215644" cy="5192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56;p20" descr="preencoded.png">
            <a:extLst>
              <a:ext uri="{FF2B5EF4-FFF2-40B4-BE49-F238E27FC236}">
                <a16:creationId xmlns:a16="http://schemas.microsoft.com/office/drawing/2014/main" id="{2AD54BB7-DCAA-4429-9F1F-89A0AD2B023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33963" y="7939087"/>
            <a:ext cx="5014913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57;p20" descr="preencoded.png">
            <a:extLst>
              <a:ext uri="{FF2B5EF4-FFF2-40B4-BE49-F238E27FC236}">
                <a16:creationId xmlns:a16="http://schemas.microsoft.com/office/drawing/2014/main" id="{98B268E4-98B6-D269-BC8B-A18D6520098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00575" y="2638425"/>
            <a:ext cx="66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58;p20">
            <a:extLst>
              <a:ext uri="{FF2B5EF4-FFF2-40B4-BE49-F238E27FC236}">
                <a16:creationId xmlns:a16="http://schemas.microsoft.com/office/drawing/2014/main" id="{884C479B-FF8D-C3B8-AA53-7ADDF5F15519}"/>
              </a:ext>
            </a:extLst>
          </p:cNvPr>
          <p:cNvSpPr/>
          <p:nvPr/>
        </p:nvSpPr>
        <p:spPr>
          <a:xfrm>
            <a:off x="1524000" y="1000125"/>
            <a:ext cx="1274064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КОРРЕЛЯЦИЯ. СМЕРТЬ. МОРОЖЕНОЕ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59;p20">
            <a:extLst>
              <a:ext uri="{FF2B5EF4-FFF2-40B4-BE49-F238E27FC236}">
                <a16:creationId xmlns:a16="http://schemas.microsoft.com/office/drawing/2014/main" id="{771DB898-3C53-01AE-0715-AB6E6998C85D}"/>
              </a:ext>
            </a:extLst>
          </p:cNvPr>
          <p:cNvSpPr/>
          <p:nvPr/>
        </p:nvSpPr>
        <p:spPr>
          <a:xfrm>
            <a:off x="4695825" y="8029575"/>
            <a:ext cx="6381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400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60;p20">
            <a:extLst>
              <a:ext uri="{FF2B5EF4-FFF2-40B4-BE49-F238E27FC236}">
                <a16:creationId xmlns:a16="http://schemas.microsoft.com/office/drawing/2014/main" id="{C963DD08-3E4A-8FCF-33AF-A17F1C36B367}"/>
              </a:ext>
            </a:extLst>
          </p:cNvPr>
          <p:cNvSpPr/>
          <p:nvPr/>
        </p:nvSpPr>
        <p:spPr>
          <a:xfrm>
            <a:off x="5467350" y="8029575"/>
            <a:ext cx="5619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600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61;p20">
            <a:extLst>
              <a:ext uri="{FF2B5EF4-FFF2-40B4-BE49-F238E27FC236}">
                <a16:creationId xmlns:a16="http://schemas.microsoft.com/office/drawing/2014/main" id="{FA1A7DEC-8F7D-8D03-0E9E-15C3F4CEBD8B}"/>
              </a:ext>
            </a:extLst>
          </p:cNvPr>
          <p:cNvSpPr/>
          <p:nvPr/>
        </p:nvSpPr>
        <p:spPr>
          <a:xfrm>
            <a:off x="4324350" y="7553325"/>
            <a:ext cx="16192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62;p20">
            <a:extLst>
              <a:ext uri="{FF2B5EF4-FFF2-40B4-BE49-F238E27FC236}">
                <a16:creationId xmlns:a16="http://schemas.microsoft.com/office/drawing/2014/main" id="{54DF6D53-0AAB-2B9D-E0FF-72C00754DC8B}"/>
              </a:ext>
            </a:extLst>
          </p:cNvPr>
          <p:cNvSpPr/>
          <p:nvPr/>
        </p:nvSpPr>
        <p:spPr>
          <a:xfrm>
            <a:off x="4324350" y="6534150"/>
            <a:ext cx="16192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63;p20">
            <a:extLst>
              <a:ext uri="{FF2B5EF4-FFF2-40B4-BE49-F238E27FC236}">
                <a16:creationId xmlns:a16="http://schemas.microsoft.com/office/drawing/2014/main" id="{BD301824-491C-00C2-33AF-922162C68A2F}"/>
              </a:ext>
            </a:extLst>
          </p:cNvPr>
          <p:cNvSpPr/>
          <p:nvPr/>
        </p:nvSpPr>
        <p:spPr>
          <a:xfrm>
            <a:off x="4314825" y="5514975"/>
            <a:ext cx="171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4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64;p20">
            <a:extLst>
              <a:ext uri="{FF2B5EF4-FFF2-40B4-BE49-F238E27FC236}">
                <a16:creationId xmlns:a16="http://schemas.microsoft.com/office/drawing/2014/main" id="{509C07CB-499E-1D8E-2DBC-D393E98A2361}"/>
              </a:ext>
            </a:extLst>
          </p:cNvPr>
          <p:cNvSpPr/>
          <p:nvPr/>
        </p:nvSpPr>
        <p:spPr>
          <a:xfrm>
            <a:off x="4324350" y="4486275"/>
            <a:ext cx="1619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6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65;p20">
            <a:extLst>
              <a:ext uri="{FF2B5EF4-FFF2-40B4-BE49-F238E27FC236}">
                <a16:creationId xmlns:a16="http://schemas.microsoft.com/office/drawing/2014/main" id="{2C84DB5C-6EE5-4E9D-6A90-97263E8032A9}"/>
              </a:ext>
            </a:extLst>
          </p:cNvPr>
          <p:cNvSpPr/>
          <p:nvPr/>
        </p:nvSpPr>
        <p:spPr>
          <a:xfrm>
            <a:off x="4324350" y="3467100"/>
            <a:ext cx="16192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8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66;p20">
            <a:extLst>
              <a:ext uri="{FF2B5EF4-FFF2-40B4-BE49-F238E27FC236}">
                <a16:creationId xmlns:a16="http://schemas.microsoft.com/office/drawing/2014/main" id="{1EBBECAB-42A2-E33A-90EA-0E1F4002B0E8}"/>
              </a:ext>
            </a:extLst>
          </p:cNvPr>
          <p:cNvSpPr/>
          <p:nvPr/>
        </p:nvSpPr>
        <p:spPr>
          <a:xfrm>
            <a:off x="4038600" y="2447925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7;p20">
            <a:extLst>
              <a:ext uri="{FF2B5EF4-FFF2-40B4-BE49-F238E27FC236}">
                <a16:creationId xmlns:a16="http://schemas.microsoft.com/office/drawing/2014/main" id="{51E87F8F-287B-7B18-1187-CDA52CDD9B25}"/>
              </a:ext>
            </a:extLst>
          </p:cNvPr>
          <p:cNvSpPr/>
          <p:nvPr/>
        </p:nvSpPr>
        <p:spPr>
          <a:xfrm>
            <a:off x="7791450" y="8029575"/>
            <a:ext cx="8001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1200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68;p20">
            <a:extLst>
              <a:ext uri="{FF2B5EF4-FFF2-40B4-BE49-F238E27FC236}">
                <a16:creationId xmlns:a16="http://schemas.microsoft.com/office/drawing/2014/main" id="{EEE52F67-2F27-C075-6E4C-373ABCF7BCBF}"/>
              </a:ext>
            </a:extLst>
          </p:cNvPr>
          <p:cNvSpPr/>
          <p:nvPr/>
        </p:nvSpPr>
        <p:spPr>
          <a:xfrm>
            <a:off x="8724900" y="8029575"/>
            <a:ext cx="8001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1400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69;p20">
            <a:extLst>
              <a:ext uri="{FF2B5EF4-FFF2-40B4-BE49-F238E27FC236}">
                <a16:creationId xmlns:a16="http://schemas.microsoft.com/office/drawing/2014/main" id="{AC84BCFD-26A0-FB19-216D-61786E798A37}"/>
              </a:ext>
            </a:extLst>
          </p:cNvPr>
          <p:cNvSpPr/>
          <p:nvPr/>
        </p:nvSpPr>
        <p:spPr>
          <a:xfrm>
            <a:off x="6162675" y="8029575"/>
            <a:ext cx="5905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800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470;p20">
            <a:extLst>
              <a:ext uri="{FF2B5EF4-FFF2-40B4-BE49-F238E27FC236}">
                <a16:creationId xmlns:a16="http://schemas.microsoft.com/office/drawing/2014/main" id="{0CEA61AF-3599-AB64-80EF-03931584C9CE}"/>
              </a:ext>
            </a:extLst>
          </p:cNvPr>
          <p:cNvSpPr/>
          <p:nvPr/>
        </p:nvSpPr>
        <p:spPr>
          <a:xfrm>
            <a:off x="6886575" y="8029575"/>
            <a:ext cx="77152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71;p20">
            <a:extLst>
              <a:ext uri="{FF2B5EF4-FFF2-40B4-BE49-F238E27FC236}">
                <a16:creationId xmlns:a16="http://schemas.microsoft.com/office/drawing/2014/main" id="{257B9699-41C6-7E7F-69C2-AF34EFDC94F4}"/>
              </a:ext>
            </a:extLst>
          </p:cNvPr>
          <p:cNvSpPr/>
          <p:nvPr/>
        </p:nvSpPr>
        <p:spPr>
          <a:xfrm>
            <a:off x="9658350" y="8029575"/>
            <a:ext cx="7620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1600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2;p20">
            <a:extLst>
              <a:ext uri="{FF2B5EF4-FFF2-40B4-BE49-F238E27FC236}">
                <a16:creationId xmlns:a16="http://schemas.microsoft.com/office/drawing/2014/main" id="{CFBCDA4A-82BF-D43C-F22E-23D4A20B766F}"/>
              </a:ext>
            </a:extLst>
          </p:cNvPr>
          <p:cNvSpPr/>
          <p:nvPr/>
        </p:nvSpPr>
        <p:spPr>
          <a:xfrm>
            <a:off x="3409950" y="8610600"/>
            <a:ext cx="84486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КОЛИЧЕСТВО ПРОДАННЫХ РОЖКОВ МОРОЖЕНОГО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73;p20">
            <a:extLst>
              <a:ext uri="{FF2B5EF4-FFF2-40B4-BE49-F238E27FC236}">
                <a16:creationId xmlns:a16="http://schemas.microsoft.com/office/drawing/2014/main" id="{B9321E51-3749-425F-15C1-D4EEA8F7CF59}"/>
              </a:ext>
            </a:extLst>
          </p:cNvPr>
          <p:cNvSpPr/>
          <p:nvPr/>
        </p:nvSpPr>
        <p:spPr>
          <a:xfrm rot="-5400000">
            <a:off x="2209800" y="5186362"/>
            <a:ext cx="32480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ЧИСЛО УТОНУВШИХ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115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10" name="Google Shape;482;p21" descr="preencoded.png">
            <a:extLst>
              <a:ext uri="{FF2B5EF4-FFF2-40B4-BE49-F238E27FC236}">
                <a16:creationId xmlns:a16="http://schemas.microsoft.com/office/drawing/2014/main" id="{829858F1-0E78-EC7D-A0BC-5E8252AEA26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43275" y="2428875"/>
            <a:ext cx="5514975" cy="55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83;p21" descr="preencoded.png">
            <a:extLst>
              <a:ext uri="{FF2B5EF4-FFF2-40B4-BE49-F238E27FC236}">
                <a16:creationId xmlns:a16="http://schemas.microsoft.com/office/drawing/2014/main" id="{6DCC829F-9E69-8C42-1FE6-E50FCA09A43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38600" y="7948613"/>
            <a:ext cx="46291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84;p21" descr="preencoded.png">
            <a:extLst>
              <a:ext uri="{FF2B5EF4-FFF2-40B4-BE49-F238E27FC236}">
                <a16:creationId xmlns:a16="http://schemas.microsoft.com/office/drawing/2014/main" id="{4A3791FA-54D5-EE99-6346-AD43BD56E3D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020425" y="7948613"/>
            <a:ext cx="46291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85;p21" descr="preencoded.png">
            <a:extLst>
              <a:ext uri="{FF2B5EF4-FFF2-40B4-BE49-F238E27FC236}">
                <a16:creationId xmlns:a16="http://schemas.microsoft.com/office/drawing/2014/main" id="{64EE033B-F277-74BB-FF34-3D0F0D978F4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95650" y="2609850"/>
            <a:ext cx="66675" cy="50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86;p21" descr="preencoded.png">
            <a:extLst>
              <a:ext uri="{FF2B5EF4-FFF2-40B4-BE49-F238E27FC236}">
                <a16:creationId xmlns:a16="http://schemas.microsoft.com/office/drawing/2014/main" id="{EAB592AD-3D02-373A-7E40-32EE3FCABA0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277475" y="2609850"/>
            <a:ext cx="666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87;p21" descr="preencoded.png">
            <a:extLst>
              <a:ext uri="{FF2B5EF4-FFF2-40B4-BE49-F238E27FC236}">
                <a16:creationId xmlns:a16="http://schemas.microsoft.com/office/drawing/2014/main" id="{2210780D-61EF-4EF1-5F89-1F2F1856B23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25100" y="2428875"/>
            <a:ext cx="5514975" cy="55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88;p21" descr="preencoded.png">
            <a:extLst>
              <a:ext uri="{FF2B5EF4-FFF2-40B4-BE49-F238E27FC236}">
                <a16:creationId xmlns:a16="http://schemas.microsoft.com/office/drawing/2014/main" id="{0EE302EE-2FDE-B4DD-270B-033AFA61367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581400" y="2609850"/>
            <a:ext cx="5105140" cy="508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89;p21" descr="preencoded.png">
            <a:extLst>
              <a:ext uri="{FF2B5EF4-FFF2-40B4-BE49-F238E27FC236}">
                <a16:creationId xmlns:a16="http://schemas.microsoft.com/office/drawing/2014/main" id="{E8778D15-E941-DF9D-D296-EED8B5B0A01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487769" y="2628900"/>
            <a:ext cx="5199311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490;p21">
            <a:extLst>
              <a:ext uri="{FF2B5EF4-FFF2-40B4-BE49-F238E27FC236}">
                <a16:creationId xmlns:a16="http://schemas.microsoft.com/office/drawing/2014/main" id="{AB143D58-14DD-044A-4233-0A545C6B5BC5}"/>
              </a:ext>
            </a:extLst>
          </p:cNvPr>
          <p:cNvSpPr/>
          <p:nvPr/>
        </p:nvSpPr>
        <p:spPr>
          <a:xfrm>
            <a:off x="1524000" y="1000125"/>
            <a:ext cx="13716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КОРРЕЛЯЦИЯ. СМЕРТЬ. МОРОЖЕНОЕ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91;p21">
            <a:extLst>
              <a:ext uri="{FF2B5EF4-FFF2-40B4-BE49-F238E27FC236}">
                <a16:creationId xmlns:a16="http://schemas.microsoft.com/office/drawing/2014/main" id="{78278196-2BE8-634E-B36A-E75AA100DEBF}"/>
              </a:ext>
            </a:extLst>
          </p:cNvPr>
          <p:cNvSpPr/>
          <p:nvPr/>
        </p:nvSpPr>
        <p:spPr>
          <a:xfrm>
            <a:off x="38100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492;p21">
            <a:extLst>
              <a:ext uri="{FF2B5EF4-FFF2-40B4-BE49-F238E27FC236}">
                <a16:creationId xmlns:a16="http://schemas.microsoft.com/office/drawing/2014/main" id="{73A7F0A0-195C-4778-6C93-41D6043F78F9}"/>
              </a:ext>
            </a:extLst>
          </p:cNvPr>
          <p:cNvSpPr/>
          <p:nvPr/>
        </p:nvSpPr>
        <p:spPr>
          <a:xfrm>
            <a:off x="107823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493;p21">
            <a:extLst>
              <a:ext uri="{FF2B5EF4-FFF2-40B4-BE49-F238E27FC236}">
                <a16:creationId xmlns:a16="http://schemas.microsoft.com/office/drawing/2014/main" id="{E8D65C6F-C7AD-0998-D380-980287D0AFF7}"/>
              </a:ext>
            </a:extLst>
          </p:cNvPr>
          <p:cNvSpPr/>
          <p:nvPr/>
        </p:nvSpPr>
        <p:spPr>
          <a:xfrm>
            <a:off x="47244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494;p21">
            <a:extLst>
              <a:ext uri="{FF2B5EF4-FFF2-40B4-BE49-F238E27FC236}">
                <a16:creationId xmlns:a16="http://schemas.microsoft.com/office/drawing/2014/main" id="{B6DC6A1E-BCDE-DF95-302B-4268D62E5154}"/>
              </a:ext>
            </a:extLst>
          </p:cNvPr>
          <p:cNvSpPr/>
          <p:nvPr/>
        </p:nvSpPr>
        <p:spPr>
          <a:xfrm>
            <a:off x="116967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495;p21">
            <a:extLst>
              <a:ext uri="{FF2B5EF4-FFF2-40B4-BE49-F238E27FC236}">
                <a16:creationId xmlns:a16="http://schemas.microsoft.com/office/drawing/2014/main" id="{991F2C8B-57C5-6059-5F7F-B58535C2947D}"/>
              </a:ext>
            </a:extLst>
          </p:cNvPr>
          <p:cNvSpPr/>
          <p:nvPr/>
        </p:nvSpPr>
        <p:spPr>
          <a:xfrm>
            <a:off x="10010775" y="7515225"/>
            <a:ext cx="16192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496;p21">
            <a:extLst>
              <a:ext uri="{FF2B5EF4-FFF2-40B4-BE49-F238E27FC236}">
                <a16:creationId xmlns:a16="http://schemas.microsoft.com/office/drawing/2014/main" id="{EF3E797F-4215-061E-1F6B-BDB5714C810C}"/>
              </a:ext>
            </a:extLst>
          </p:cNvPr>
          <p:cNvSpPr/>
          <p:nvPr/>
        </p:nvSpPr>
        <p:spPr>
          <a:xfrm>
            <a:off x="2609850" y="7372350"/>
            <a:ext cx="6000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400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97;p21">
            <a:extLst>
              <a:ext uri="{FF2B5EF4-FFF2-40B4-BE49-F238E27FC236}">
                <a16:creationId xmlns:a16="http://schemas.microsoft.com/office/drawing/2014/main" id="{123762D3-6EF3-0FF6-F19C-6CEB9E6CB6AC}"/>
              </a:ext>
            </a:extLst>
          </p:cNvPr>
          <p:cNvSpPr/>
          <p:nvPr/>
        </p:nvSpPr>
        <p:spPr>
          <a:xfrm>
            <a:off x="10010775" y="6505575"/>
            <a:ext cx="16192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98;p21">
            <a:extLst>
              <a:ext uri="{FF2B5EF4-FFF2-40B4-BE49-F238E27FC236}">
                <a16:creationId xmlns:a16="http://schemas.microsoft.com/office/drawing/2014/main" id="{8A5D5471-B5F3-2DEA-05F4-4443F65F0FF3}"/>
              </a:ext>
            </a:extLst>
          </p:cNvPr>
          <p:cNvSpPr/>
          <p:nvPr/>
        </p:nvSpPr>
        <p:spPr>
          <a:xfrm>
            <a:off x="2562225" y="6391275"/>
            <a:ext cx="6477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600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99;p21">
            <a:extLst>
              <a:ext uri="{FF2B5EF4-FFF2-40B4-BE49-F238E27FC236}">
                <a16:creationId xmlns:a16="http://schemas.microsoft.com/office/drawing/2014/main" id="{EFEB4285-F4F0-2F68-7E1B-FA40ED27EDC1}"/>
              </a:ext>
            </a:extLst>
          </p:cNvPr>
          <p:cNvSpPr/>
          <p:nvPr/>
        </p:nvSpPr>
        <p:spPr>
          <a:xfrm>
            <a:off x="10001250" y="5495925"/>
            <a:ext cx="171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4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500;p21">
            <a:extLst>
              <a:ext uri="{FF2B5EF4-FFF2-40B4-BE49-F238E27FC236}">
                <a16:creationId xmlns:a16="http://schemas.microsoft.com/office/drawing/2014/main" id="{7385397C-06D5-2589-C25A-D3EF9D0110D2}"/>
              </a:ext>
            </a:extLst>
          </p:cNvPr>
          <p:cNvSpPr/>
          <p:nvPr/>
        </p:nvSpPr>
        <p:spPr>
          <a:xfrm>
            <a:off x="2457450" y="5400675"/>
            <a:ext cx="7524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800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501;p21">
            <a:extLst>
              <a:ext uri="{FF2B5EF4-FFF2-40B4-BE49-F238E27FC236}">
                <a16:creationId xmlns:a16="http://schemas.microsoft.com/office/drawing/2014/main" id="{E29D77CA-384E-C831-F752-286BB1CF2F2B}"/>
              </a:ext>
            </a:extLst>
          </p:cNvPr>
          <p:cNvSpPr/>
          <p:nvPr/>
        </p:nvSpPr>
        <p:spPr>
          <a:xfrm>
            <a:off x="2457450" y="4410075"/>
            <a:ext cx="7524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502;p21">
            <a:extLst>
              <a:ext uri="{FF2B5EF4-FFF2-40B4-BE49-F238E27FC236}">
                <a16:creationId xmlns:a16="http://schemas.microsoft.com/office/drawing/2014/main" id="{5C53DB92-8E9D-5EB8-5C13-18C2199BE3EF}"/>
              </a:ext>
            </a:extLst>
          </p:cNvPr>
          <p:cNvSpPr/>
          <p:nvPr/>
        </p:nvSpPr>
        <p:spPr>
          <a:xfrm>
            <a:off x="10010775" y="4476750"/>
            <a:ext cx="1619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6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503;p21">
            <a:extLst>
              <a:ext uri="{FF2B5EF4-FFF2-40B4-BE49-F238E27FC236}">
                <a16:creationId xmlns:a16="http://schemas.microsoft.com/office/drawing/2014/main" id="{766F3989-7041-2C98-B6DD-69A4789297FA}"/>
              </a:ext>
            </a:extLst>
          </p:cNvPr>
          <p:cNvSpPr/>
          <p:nvPr/>
        </p:nvSpPr>
        <p:spPr>
          <a:xfrm>
            <a:off x="2343150" y="3429000"/>
            <a:ext cx="8667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1200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504;p21">
            <a:extLst>
              <a:ext uri="{FF2B5EF4-FFF2-40B4-BE49-F238E27FC236}">
                <a16:creationId xmlns:a16="http://schemas.microsoft.com/office/drawing/2014/main" id="{1D60B80D-8E23-C7B1-ABE4-E92D4964395F}"/>
              </a:ext>
            </a:extLst>
          </p:cNvPr>
          <p:cNvSpPr/>
          <p:nvPr/>
        </p:nvSpPr>
        <p:spPr>
          <a:xfrm>
            <a:off x="10010775" y="3467100"/>
            <a:ext cx="16192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8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505;p21">
            <a:extLst>
              <a:ext uri="{FF2B5EF4-FFF2-40B4-BE49-F238E27FC236}">
                <a16:creationId xmlns:a16="http://schemas.microsoft.com/office/drawing/2014/main" id="{BC9E2C75-951B-3C76-0263-8C46C9CE42C9}"/>
              </a:ext>
            </a:extLst>
          </p:cNvPr>
          <p:cNvSpPr/>
          <p:nvPr/>
        </p:nvSpPr>
        <p:spPr>
          <a:xfrm>
            <a:off x="2295525" y="2447925"/>
            <a:ext cx="9144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1600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506;p21">
            <a:extLst>
              <a:ext uri="{FF2B5EF4-FFF2-40B4-BE49-F238E27FC236}">
                <a16:creationId xmlns:a16="http://schemas.microsoft.com/office/drawing/2014/main" id="{358401C1-95AF-6B44-7C51-3557F9477E9F}"/>
              </a:ext>
            </a:extLst>
          </p:cNvPr>
          <p:cNvSpPr/>
          <p:nvPr/>
        </p:nvSpPr>
        <p:spPr>
          <a:xfrm>
            <a:off x="9725025" y="245745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7;p21">
            <a:extLst>
              <a:ext uri="{FF2B5EF4-FFF2-40B4-BE49-F238E27FC236}">
                <a16:creationId xmlns:a16="http://schemas.microsoft.com/office/drawing/2014/main" id="{1BBACD22-A275-1AEE-132F-4A18984C93BA}"/>
              </a:ext>
            </a:extLst>
          </p:cNvPr>
          <p:cNvSpPr/>
          <p:nvPr/>
        </p:nvSpPr>
        <p:spPr>
          <a:xfrm>
            <a:off x="65532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08;p21">
            <a:extLst>
              <a:ext uri="{FF2B5EF4-FFF2-40B4-BE49-F238E27FC236}">
                <a16:creationId xmlns:a16="http://schemas.microsoft.com/office/drawing/2014/main" id="{DC55B336-0C66-2A79-8692-A7CBF14F83A8}"/>
              </a:ext>
            </a:extLst>
          </p:cNvPr>
          <p:cNvSpPr/>
          <p:nvPr/>
        </p:nvSpPr>
        <p:spPr>
          <a:xfrm>
            <a:off x="135255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09;p21">
            <a:extLst>
              <a:ext uri="{FF2B5EF4-FFF2-40B4-BE49-F238E27FC236}">
                <a16:creationId xmlns:a16="http://schemas.microsoft.com/office/drawing/2014/main" id="{4E692F26-E9BF-BCE4-BD56-B4BF8FBEB4E1}"/>
              </a:ext>
            </a:extLst>
          </p:cNvPr>
          <p:cNvSpPr/>
          <p:nvPr/>
        </p:nvSpPr>
        <p:spPr>
          <a:xfrm>
            <a:off x="56388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10;p21">
            <a:extLst>
              <a:ext uri="{FF2B5EF4-FFF2-40B4-BE49-F238E27FC236}">
                <a16:creationId xmlns:a16="http://schemas.microsoft.com/office/drawing/2014/main" id="{C9996CA1-8A78-AC55-E90A-EBB8D6F4DCFD}"/>
              </a:ext>
            </a:extLst>
          </p:cNvPr>
          <p:cNvSpPr/>
          <p:nvPr/>
        </p:nvSpPr>
        <p:spPr>
          <a:xfrm>
            <a:off x="126111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11;p21">
            <a:extLst>
              <a:ext uri="{FF2B5EF4-FFF2-40B4-BE49-F238E27FC236}">
                <a16:creationId xmlns:a16="http://schemas.microsoft.com/office/drawing/2014/main" id="{0D8EC7A8-B11E-E460-D746-D06133FF94F4}"/>
              </a:ext>
            </a:extLst>
          </p:cNvPr>
          <p:cNvSpPr/>
          <p:nvPr/>
        </p:nvSpPr>
        <p:spPr>
          <a:xfrm>
            <a:off x="83820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35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12;p21">
            <a:extLst>
              <a:ext uri="{FF2B5EF4-FFF2-40B4-BE49-F238E27FC236}">
                <a16:creationId xmlns:a16="http://schemas.microsoft.com/office/drawing/2014/main" id="{2C13800E-51DB-E896-4137-C70CEC445BEB}"/>
              </a:ext>
            </a:extLst>
          </p:cNvPr>
          <p:cNvSpPr/>
          <p:nvPr/>
        </p:nvSpPr>
        <p:spPr>
          <a:xfrm>
            <a:off x="153543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35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13;p21">
            <a:extLst>
              <a:ext uri="{FF2B5EF4-FFF2-40B4-BE49-F238E27FC236}">
                <a16:creationId xmlns:a16="http://schemas.microsoft.com/office/drawing/2014/main" id="{594F5D5F-3F5F-1B11-1437-38150A90299B}"/>
              </a:ext>
            </a:extLst>
          </p:cNvPr>
          <p:cNvSpPr/>
          <p:nvPr/>
        </p:nvSpPr>
        <p:spPr>
          <a:xfrm>
            <a:off x="74676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30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14;p21">
            <a:extLst>
              <a:ext uri="{FF2B5EF4-FFF2-40B4-BE49-F238E27FC236}">
                <a16:creationId xmlns:a16="http://schemas.microsoft.com/office/drawing/2014/main" id="{A0791B27-AD14-9593-6CDF-58AD3F3553D0}"/>
              </a:ext>
            </a:extLst>
          </p:cNvPr>
          <p:cNvSpPr/>
          <p:nvPr/>
        </p:nvSpPr>
        <p:spPr>
          <a:xfrm>
            <a:off x="144399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30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15;p21">
            <a:extLst>
              <a:ext uri="{FF2B5EF4-FFF2-40B4-BE49-F238E27FC236}">
                <a16:creationId xmlns:a16="http://schemas.microsoft.com/office/drawing/2014/main" id="{48A60734-4598-9A91-C9BC-A1133EE01843}"/>
              </a:ext>
            </a:extLst>
          </p:cNvPr>
          <p:cNvSpPr/>
          <p:nvPr/>
        </p:nvSpPr>
        <p:spPr>
          <a:xfrm>
            <a:off x="3390900" y="8496300"/>
            <a:ext cx="54768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СРЕДНЯЯ ДНЕВНАЯ ТЕМПЕРАТУРА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16;p21">
            <a:extLst>
              <a:ext uri="{FF2B5EF4-FFF2-40B4-BE49-F238E27FC236}">
                <a16:creationId xmlns:a16="http://schemas.microsoft.com/office/drawing/2014/main" id="{40848A4B-D825-D48C-B938-3549FFDA6445}"/>
              </a:ext>
            </a:extLst>
          </p:cNvPr>
          <p:cNvSpPr/>
          <p:nvPr/>
        </p:nvSpPr>
        <p:spPr>
          <a:xfrm>
            <a:off x="10372725" y="8496300"/>
            <a:ext cx="54768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СРЕДНЯЯ ДНЕВНАЯ ТЕМПЕРАТУРА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517;p21">
            <a:extLst>
              <a:ext uri="{FF2B5EF4-FFF2-40B4-BE49-F238E27FC236}">
                <a16:creationId xmlns:a16="http://schemas.microsoft.com/office/drawing/2014/main" id="{B81966B8-DA54-E254-248A-DF6740AF20AF}"/>
              </a:ext>
            </a:extLst>
          </p:cNvPr>
          <p:cNvSpPr/>
          <p:nvPr/>
        </p:nvSpPr>
        <p:spPr>
          <a:xfrm rot="-5400000">
            <a:off x="-981075" y="5043487"/>
            <a:ext cx="5800725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КОЛИЧЕСТВО ПРОДАННЫХ РОЖКОВ МОРОЖЕНОГО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518;p21">
            <a:extLst>
              <a:ext uri="{FF2B5EF4-FFF2-40B4-BE49-F238E27FC236}">
                <a16:creationId xmlns:a16="http://schemas.microsoft.com/office/drawing/2014/main" id="{130E83DE-DF78-6CB3-5E98-4D45F90B7694}"/>
              </a:ext>
            </a:extLst>
          </p:cNvPr>
          <p:cNvSpPr/>
          <p:nvPr/>
        </p:nvSpPr>
        <p:spPr>
          <a:xfrm rot="-5400000">
            <a:off x="8058150" y="5186362"/>
            <a:ext cx="32480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ЧИСЛО УТОНУВШИХ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105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Google Shape;527;p22" descr="preencoded.png">
            <a:extLst>
              <a:ext uri="{FF2B5EF4-FFF2-40B4-BE49-F238E27FC236}">
                <a16:creationId xmlns:a16="http://schemas.microsoft.com/office/drawing/2014/main" id="{9F8CD5E5-43E0-F35D-5C03-6D03D8AD6B3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33850" y="7048500"/>
            <a:ext cx="1147762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28;p22" descr="preencoded.png">
            <a:extLst>
              <a:ext uri="{FF2B5EF4-FFF2-40B4-BE49-F238E27FC236}">
                <a16:creationId xmlns:a16="http://schemas.microsoft.com/office/drawing/2014/main" id="{D95A6CE8-126D-A06E-E8CD-BCA574547CF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62425" y="5891213"/>
            <a:ext cx="1147762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9;p22" descr="preencoded.png">
            <a:extLst>
              <a:ext uri="{FF2B5EF4-FFF2-40B4-BE49-F238E27FC236}">
                <a16:creationId xmlns:a16="http://schemas.microsoft.com/office/drawing/2014/main" id="{2F121D53-D5D8-E789-B770-8DB6BC4C5DE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62425" y="4710113"/>
            <a:ext cx="1147762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30;p22" descr="preencoded.png">
            <a:extLst>
              <a:ext uri="{FF2B5EF4-FFF2-40B4-BE49-F238E27FC236}">
                <a16:creationId xmlns:a16="http://schemas.microsoft.com/office/drawing/2014/main" id="{0384047E-320A-6503-C3D2-A62AF9CF8AD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62425" y="3538538"/>
            <a:ext cx="1147762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31;p22" descr="preencoded.png">
            <a:extLst>
              <a:ext uri="{FF2B5EF4-FFF2-40B4-BE49-F238E27FC236}">
                <a16:creationId xmlns:a16="http://schemas.microsoft.com/office/drawing/2014/main" id="{9C966957-613A-02D8-C73D-BF308F9892F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14800" y="3181350"/>
            <a:ext cx="381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32;p22" descr="preencoded.png">
            <a:extLst>
              <a:ext uri="{FF2B5EF4-FFF2-40B4-BE49-F238E27FC236}">
                <a16:creationId xmlns:a16="http://schemas.microsoft.com/office/drawing/2014/main" id="{1221AE3B-4C8A-1A0B-5B9F-F39436A4B54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91050" y="5819775"/>
            <a:ext cx="1333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3;p22" descr="preencoded.png">
            <a:extLst>
              <a:ext uri="{FF2B5EF4-FFF2-40B4-BE49-F238E27FC236}">
                <a16:creationId xmlns:a16="http://schemas.microsoft.com/office/drawing/2014/main" id="{C68D4CAC-591C-09A2-6CD5-86BB05BAD60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38800" y="5819775"/>
            <a:ext cx="1333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34;p22" descr="preencoded.png">
            <a:extLst>
              <a:ext uri="{FF2B5EF4-FFF2-40B4-BE49-F238E27FC236}">
                <a16:creationId xmlns:a16="http://schemas.microsoft.com/office/drawing/2014/main" id="{78A9B1FE-B47B-FE9C-99BA-8570DFCC062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86550" y="5819775"/>
            <a:ext cx="1333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35;p22" descr="preencoded.png">
            <a:extLst>
              <a:ext uri="{FF2B5EF4-FFF2-40B4-BE49-F238E27FC236}">
                <a16:creationId xmlns:a16="http://schemas.microsoft.com/office/drawing/2014/main" id="{031B4383-3E87-E5CC-4F90-8767F0B7383C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34300" y="5229225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36;p22" descr="preencoded.png">
            <a:extLst>
              <a:ext uri="{FF2B5EF4-FFF2-40B4-BE49-F238E27FC236}">
                <a16:creationId xmlns:a16="http://schemas.microsoft.com/office/drawing/2014/main" id="{43995750-E14E-7E5A-A205-3E89EE6AAB4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782050" y="6400800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37;p22" descr="preencoded.png">
            <a:extLst>
              <a:ext uri="{FF2B5EF4-FFF2-40B4-BE49-F238E27FC236}">
                <a16:creationId xmlns:a16="http://schemas.microsoft.com/office/drawing/2014/main" id="{1A3D6652-84BD-E480-9307-8AB1A5BB25C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829800" y="6400800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38;p22" descr="preencoded.png">
            <a:extLst>
              <a:ext uri="{FF2B5EF4-FFF2-40B4-BE49-F238E27FC236}">
                <a16:creationId xmlns:a16="http://schemas.microsoft.com/office/drawing/2014/main" id="{478C9CB3-AF00-FFA3-F2DD-89257518E72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297338" y="8105775"/>
            <a:ext cx="1809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39;p22" descr="preencoded.png">
            <a:extLst>
              <a:ext uri="{FF2B5EF4-FFF2-40B4-BE49-F238E27FC236}">
                <a16:creationId xmlns:a16="http://schemas.microsoft.com/office/drawing/2014/main" id="{C2E1FB20-6D35-1B8C-17D4-E198FC72D5C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877550" y="5819775"/>
            <a:ext cx="1333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540;p22" descr="preencoded.png">
            <a:extLst>
              <a:ext uri="{FF2B5EF4-FFF2-40B4-BE49-F238E27FC236}">
                <a16:creationId xmlns:a16="http://schemas.microsoft.com/office/drawing/2014/main" id="{C1ACC69F-41C3-B843-C707-2E6437C66ABE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925300" y="5229225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41;p22" descr="preencoded.png">
            <a:extLst>
              <a:ext uri="{FF2B5EF4-FFF2-40B4-BE49-F238E27FC236}">
                <a16:creationId xmlns:a16="http://schemas.microsoft.com/office/drawing/2014/main" id="{0BD2C19A-10FA-F463-A991-04FD97E20AB8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963525" y="4657725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42;p22" descr="preencoded.png">
            <a:extLst>
              <a:ext uri="{FF2B5EF4-FFF2-40B4-BE49-F238E27FC236}">
                <a16:creationId xmlns:a16="http://schemas.microsoft.com/office/drawing/2014/main" id="{55951549-32FD-A35D-6F28-3D93AB556341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011275" y="6400800"/>
            <a:ext cx="1428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43;p22" descr="preencoded.png">
            <a:extLst>
              <a:ext uri="{FF2B5EF4-FFF2-40B4-BE49-F238E27FC236}">
                <a16:creationId xmlns:a16="http://schemas.microsoft.com/office/drawing/2014/main" id="{53D63E66-D90C-627B-DE8D-79EA34B72800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5059025" y="4657725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44;p22" descr="preencoded.png">
            <a:extLst>
              <a:ext uri="{FF2B5EF4-FFF2-40B4-BE49-F238E27FC236}">
                <a16:creationId xmlns:a16="http://schemas.microsoft.com/office/drawing/2014/main" id="{EFFA2375-9B31-AF33-38D6-9D3287B9B95F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48200" y="4724400"/>
            <a:ext cx="1049621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545;p22" descr="preencoded.png">
            <a:extLst>
              <a:ext uri="{FF2B5EF4-FFF2-40B4-BE49-F238E27FC236}">
                <a16:creationId xmlns:a16="http://schemas.microsoft.com/office/drawing/2014/main" id="{D18AEC0B-F369-734A-ED7C-BD1D08529778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586808" y="5266374"/>
            <a:ext cx="160400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46;p22" descr="preencoded.png">
            <a:extLst>
              <a:ext uri="{FF2B5EF4-FFF2-40B4-BE49-F238E27FC236}">
                <a16:creationId xmlns:a16="http://schemas.microsoft.com/office/drawing/2014/main" id="{4576E4F7-19E8-C3BB-E0BC-1EA26295222A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631991" y="5641502"/>
            <a:ext cx="160400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547;p22" descr="preencoded.png">
            <a:extLst>
              <a:ext uri="{FF2B5EF4-FFF2-40B4-BE49-F238E27FC236}">
                <a16:creationId xmlns:a16="http://schemas.microsoft.com/office/drawing/2014/main" id="{28351C0E-FD55-8D27-8FFD-A69CC6235F1C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678923" y="5641502"/>
            <a:ext cx="160400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548;p22" descr="preencoded.png">
            <a:extLst>
              <a:ext uri="{FF2B5EF4-FFF2-40B4-BE49-F238E27FC236}">
                <a16:creationId xmlns:a16="http://schemas.microsoft.com/office/drawing/2014/main" id="{C6F866E6-2F4E-23BF-10FE-20560F296C47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286250" y="8505825"/>
            <a:ext cx="220675" cy="22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549;p22" descr="preencoded.png">
            <a:extLst>
              <a:ext uri="{FF2B5EF4-FFF2-40B4-BE49-F238E27FC236}">
                <a16:creationId xmlns:a16="http://schemas.microsoft.com/office/drawing/2014/main" id="{EC78A71C-D6FC-3F99-FD02-F46AB58622D8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725780" y="5885773"/>
            <a:ext cx="160400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550;p22" descr="preencoded.png">
            <a:extLst>
              <a:ext uri="{FF2B5EF4-FFF2-40B4-BE49-F238E27FC236}">
                <a16:creationId xmlns:a16="http://schemas.microsoft.com/office/drawing/2014/main" id="{1A0D8EDA-86E9-BE4D-F607-1B10A48672BE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8772637" y="6636032"/>
            <a:ext cx="160400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551;p22" descr="preencoded.png">
            <a:extLst>
              <a:ext uri="{FF2B5EF4-FFF2-40B4-BE49-F238E27FC236}">
                <a16:creationId xmlns:a16="http://schemas.microsoft.com/office/drawing/2014/main" id="{598C8F7F-7BBA-3D50-1EA5-C183BA4B841C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819494" y="6042803"/>
            <a:ext cx="160400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552;p22" descr="preencoded.png">
            <a:extLst>
              <a:ext uri="{FF2B5EF4-FFF2-40B4-BE49-F238E27FC236}">
                <a16:creationId xmlns:a16="http://schemas.microsoft.com/office/drawing/2014/main" id="{76F845B9-0F52-EEB9-5E01-A316BF46ECAC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0866388" y="6042803"/>
            <a:ext cx="160400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553;p22" descr="preencoded.png">
            <a:extLst>
              <a:ext uri="{FF2B5EF4-FFF2-40B4-BE49-F238E27FC236}">
                <a16:creationId xmlns:a16="http://schemas.microsoft.com/office/drawing/2014/main" id="{32BAC7BA-E145-9FDB-21BF-CFE365454B41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1913245" y="5885773"/>
            <a:ext cx="160400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554;p22" descr="preencoded.png">
            <a:extLst>
              <a:ext uri="{FF2B5EF4-FFF2-40B4-BE49-F238E27FC236}">
                <a16:creationId xmlns:a16="http://schemas.microsoft.com/office/drawing/2014/main" id="{1F17EF4A-A7BB-DEC9-D122-9BB3B30C25EE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960139" y="4446322"/>
            <a:ext cx="160400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555;p22" descr="preencoded.png">
            <a:extLst>
              <a:ext uri="{FF2B5EF4-FFF2-40B4-BE49-F238E27FC236}">
                <a16:creationId xmlns:a16="http://schemas.microsoft.com/office/drawing/2014/main" id="{E9CB1F4C-0B5A-2990-6437-7A2350CF16DB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4007033" y="6121319"/>
            <a:ext cx="160400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556;p22" descr="preencoded.png">
            <a:extLst>
              <a:ext uri="{FF2B5EF4-FFF2-40B4-BE49-F238E27FC236}">
                <a16:creationId xmlns:a16="http://schemas.microsoft.com/office/drawing/2014/main" id="{8E12EA26-3CA4-3097-099E-15FE1CF745D3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5053890" y="5650227"/>
            <a:ext cx="160400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557;p22" descr="preencoded.png">
            <a:extLst>
              <a:ext uri="{FF2B5EF4-FFF2-40B4-BE49-F238E27FC236}">
                <a16:creationId xmlns:a16="http://schemas.microsoft.com/office/drawing/2014/main" id="{0778E8AA-1811-1F9A-A0A7-3F35FCC0721F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672273" y="4524375"/>
            <a:ext cx="10458859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558;p22">
            <a:extLst>
              <a:ext uri="{FF2B5EF4-FFF2-40B4-BE49-F238E27FC236}">
                <a16:creationId xmlns:a16="http://schemas.microsoft.com/office/drawing/2014/main" id="{B5B7A366-C69E-9330-6269-3C3A3A90F794}"/>
              </a:ext>
            </a:extLst>
          </p:cNvPr>
          <p:cNvSpPr/>
          <p:nvPr/>
        </p:nvSpPr>
        <p:spPr>
          <a:xfrm>
            <a:off x="1524000" y="1000125"/>
            <a:ext cx="14249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КОРРЕЛЯЦИЯ. СМЕРТЬ. НИКОЛАС КЕЙДЖ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559;p22">
            <a:extLst>
              <a:ext uri="{FF2B5EF4-FFF2-40B4-BE49-F238E27FC236}">
                <a16:creationId xmlns:a16="http://schemas.microsoft.com/office/drawing/2014/main" id="{C97878C5-F5F7-0980-778C-B5A78140787B}"/>
              </a:ext>
            </a:extLst>
          </p:cNvPr>
          <p:cNvSpPr/>
          <p:nvPr/>
        </p:nvSpPr>
        <p:spPr>
          <a:xfrm>
            <a:off x="1733550" y="3305175"/>
            <a:ext cx="20859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140 drownings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560;p22">
            <a:extLst>
              <a:ext uri="{FF2B5EF4-FFF2-40B4-BE49-F238E27FC236}">
                <a16:creationId xmlns:a16="http://schemas.microsoft.com/office/drawing/2014/main" id="{1C675718-B391-F34D-6EFB-DFE3B895C04C}"/>
              </a:ext>
            </a:extLst>
          </p:cNvPr>
          <p:cNvSpPr/>
          <p:nvPr/>
        </p:nvSpPr>
        <p:spPr>
          <a:xfrm>
            <a:off x="1743075" y="4476750"/>
            <a:ext cx="207645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120 drownings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561;p22">
            <a:extLst>
              <a:ext uri="{FF2B5EF4-FFF2-40B4-BE49-F238E27FC236}">
                <a16:creationId xmlns:a16="http://schemas.microsoft.com/office/drawing/2014/main" id="{2F0796BF-A480-E3FA-E5DF-2A8991C33583}"/>
              </a:ext>
            </a:extLst>
          </p:cNvPr>
          <p:cNvSpPr/>
          <p:nvPr/>
        </p:nvSpPr>
        <p:spPr>
          <a:xfrm>
            <a:off x="1733550" y="5657850"/>
            <a:ext cx="20859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100 drownings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562;p22">
            <a:extLst>
              <a:ext uri="{FF2B5EF4-FFF2-40B4-BE49-F238E27FC236}">
                <a16:creationId xmlns:a16="http://schemas.microsoft.com/office/drawing/2014/main" id="{18244F0B-8A5A-102A-9025-F60A99C3DB01}"/>
              </a:ext>
            </a:extLst>
          </p:cNvPr>
          <p:cNvSpPr/>
          <p:nvPr/>
        </p:nvSpPr>
        <p:spPr>
          <a:xfrm>
            <a:off x="1876425" y="6838950"/>
            <a:ext cx="1943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80 drownings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563;p22">
            <a:extLst>
              <a:ext uri="{FF2B5EF4-FFF2-40B4-BE49-F238E27FC236}">
                <a16:creationId xmlns:a16="http://schemas.microsoft.com/office/drawing/2014/main" id="{DB846ED2-4EDE-5979-F956-63FF97719316}"/>
              </a:ext>
            </a:extLst>
          </p:cNvPr>
          <p:cNvSpPr/>
          <p:nvPr/>
        </p:nvSpPr>
        <p:spPr>
          <a:xfrm>
            <a:off x="15773400" y="3305175"/>
            <a:ext cx="876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EBECF4"/>
                </a:solidFill>
                <a:ea typeface="Inter"/>
                <a:cs typeface="Inter"/>
                <a:sym typeface="Inter"/>
              </a:rPr>
              <a:t>6 films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564;p22">
            <a:extLst>
              <a:ext uri="{FF2B5EF4-FFF2-40B4-BE49-F238E27FC236}">
                <a16:creationId xmlns:a16="http://schemas.microsoft.com/office/drawing/2014/main" id="{61C54700-881B-4213-26A6-2A7D1857DF1D}"/>
              </a:ext>
            </a:extLst>
          </p:cNvPr>
          <p:cNvSpPr/>
          <p:nvPr/>
        </p:nvSpPr>
        <p:spPr>
          <a:xfrm rot="-5400000">
            <a:off x="190500" y="4881562"/>
            <a:ext cx="31146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EBECF4"/>
                </a:solidFill>
                <a:ea typeface="Inter"/>
                <a:cs typeface="Inter"/>
                <a:sym typeface="Inter"/>
              </a:rPr>
              <a:t>Swimming Pool Drownings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565;p22">
            <a:extLst>
              <a:ext uri="{FF2B5EF4-FFF2-40B4-BE49-F238E27FC236}">
                <a16:creationId xmlns:a16="http://schemas.microsoft.com/office/drawing/2014/main" id="{03772B82-4F95-8A31-2B2D-9F0F520540BD}"/>
              </a:ext>
            </a:extLst>
          </p:cNvPr>
          <p:cNvSpPr/>
          <p:nvPr/>
        </p:nvSpPr>
        <p:spPr>
          <a:xfrm rot="5400000">
            <a:off x="16144875" y="5114925"/>
            <a:ext cx="1714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EBECF4"/>
                </a:solidFill>
                <a:ea typeface="Inter"/>
                <a:cs typeface="Inter"/>
                <a:sym typeface="Inter"/>
              </a:rPr>
              <a:t>Nicholas Cage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566;p22">
            <a:extLst>
              <a:ext uri="{FF2B5EF4-FFF2-40B4-BE49-F238E27FC236}">
                <a16:creationId xmlns:a16="http://schemas.microsoft.com/office/drawing/2014/main" id="{536EB15E-1314-5097-D553-A6B566249916}"/>
              </a:ext>
            </a:extLst>
          </p:cNvPr>
          <p:cNvSpPr/>
          <p:nvPr/>
        </p:nvSpPr>
        <p:spPr>
          <a:xfrm>
            <a:off x="15773400" y="4476750"/>
            <a:ext cx="8763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EBECF4"/>
                </a:solidFill>
                <a:ea typeface="Inter"/>
                <a:cs typeface="Inter"/>
                <a:sym typeface="Inter"/>
              </a:rPr>
              <a:t>4 films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567;p22">
            <a:extLst>
              <a:ext uri="{FF2B5EF4-FFF2-40B4-BE49-F238E27FC236}">
                <a16:creationId xmlns:a16="http://schemas.microsoft.com/office/drawing/2014/main" id="{861DA043-515A-4FC4-0A62-9DE364CA61EC}"/>
              </a:ext>
            </a:extLst>
          </p:cNvPr>
          <p:cNvSpPr/>
          <p:nvPr/>
        </p:nvSpPr>
        <p:spPr>
          <a:xfrm>
            <a:off x="15773400" y="5657850"/>
            <a:ext cx="876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EBECF4"/>
                </a:solidFill>
                <a:ea typeface="Inter"/>
                <a:cs typeface="Inter"/>
                <a:sym typeface="Inter"/>
              </a:rPr>
              <a:t>2 films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568;p22">
            <a:extLst>
              <a:ext uri="{FF2B5EF4-FFF2-40B4-BE49-F238E27FC236}">
                <a16:creationId xmlns:a16="http://schemas.microsoft.com/office/drawing/2014/main" id="{F2F1F39B-B868-B90F-6972-62D1C84FDCBF}"/>
              </a:ext>
            </a:extLst>
          </p:cNvPr>
          <p:cNvSpPr/>
          <p:nvPr/>
        </p:nvSpPr>
        <p:spPr>
          <a:xfrm>
            <a:off x="4657725" y="8001000"/>
            <a:ext cx="21431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EBECF4"/>
                </a:solidFill>
                <a:ea typeface="Inter"/>
                <a:cs typeface="Inter"/>
                <a:sym typeface="Inter"/>
              </a:rPr>
              <a:t>Nicholas Cage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569;p22">
            <a:extLst>
              <a:ext uri="{FF2B5EF4-FFF2-40B4-BE49-F238E27FC236}">
                <a16:creationId xmlns:a16="http://schemas.microsoft.com/office/drawing/2014/main" id="{742874BF-F11A-A7A0-C883-0B8A9B62B245}"/>
              </a:ext>
            </a:extLst>
          </p:cNvPr>
          <p:cNvSpPr/>
          <p:nvPr/>
        </p:nvSpPr>
        <p:spPr>
          <a:xfrm>
            <a:off x="4657725" y="8429625"/>
            <a:ext cx="39909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EBECF4"/>
                </a:solidFill>
                <a:ea typeface="Inter"/>
                <a:cs typeface="Inter"/>
                <a:sym typeface="Inter"/>
              </a:rPr>
              <a:t>Swimming Pool Drownings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570;p22">
            <a:extLst>
              <a:ext uri="{FF2B5EF4-FFF2-40B4-BE49-F238E27FC236}">
                <a16:creationId xmlns:a16="http://schemas.microsoft.com/office/drawing/2014/main" id="{35F6291B-9090-0399-F5CD-5FD4A6D463FC}"/>
              </a:ext>
            </a:extLst>
          </p:cNvPr>
          <p:cNvSpPr/>
          <p:nvPr/>
        </p:nvSpPr>
        <p:spPr>
          <a:xfrm>
            <a:off x="15830550" y="6838950"/>
            <a:ext cx="1104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EBECF4"/>
                </a:solidFill>
                <a:ea typeface="Inter"/>
                <a:cs typeface="Inter"/>
                <a:sym typeface="Inter"/>
              </a:rPr>
              <a:t>0 films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571;p22">
            <a:extLst>
              <a:ext uri="{FF2B5EF4-FFF2-40B4-BE49-F238E27FC236}">
                <a16:creationId xmlns:a16="http://schemas.microsoft.com/office/drawing/2014/main" id="{AAD86E21-4F31-94F4-5F75-51379CEB7D2B}"/>
              </a:ext>
            </a:extLst>
          </p:cNvPr>
          <p:cNvSpPr/>
          <p:nvPr/>
        </p:nvSpPr>
        <p:spPr>
          <a:xfrm>
            <a:off x="4276725" y="721995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1999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572;p22">
            <a:extLst>
              <a:ext uri="{FF2B5EF4-FFF2-40B4-BE49-F238E27FC236}">
                <a16:creationId xmlns:a16="http://schemas.microsoft.com/office/drawing/2014/main" id="{9EB888D8-6145-0CDE-B4B3-DC6B5C408225}"/>
              </a:ext>
            </a:extLst>
          </p:cNvPr>
          <p:cNvSpPr/>
          <p:nvPr/>
        </p:nvSpPr>
        <p:spPr>
          <a:xfrm>
            <a:off x="8534400" y="721995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2003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573;p22">
            <a:extLst>
              <a:ext uri="{FF2B5EF4-FFF2-40B4-BE49-F238E27FC236}">
                <a16:creationId xmlns:a16="http://schemas.microsoft.com/office/drawing/2014/main" id="{6F1235C2-94F9-C888-77AD-3CF404DE2EC6}"/>
              </a:ext>
            </a:extLst>
          </p:cNvPr>
          <p:cNvSpPr/>
          <p:nvPr/>
        </p:nvSpPr>
        <p:spPr>
          <a:xfrm>
            <a:off x="5372100" y="721995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2000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574;p22">
            <a:extLst>
              <a:ext uri="{FF2B5EF4-FFF2-40B4-BE49-F238E27FC236}">
                <a16:creationId xmlns:a16="http://schemas.microsoft.com/office/drawing/2014/main" id="{FE1BE49A-E5D6-EFE3-FECE-198966FC7BF8}"/>
              </a:ext>
            </a:extLst>
          </p:cNvPr>
          <p:cNvSpPr/>
          <p:nvPr/>
        </p:nvSpPr>
        <p:spPr>
          <a:xfrm>
            <a:off x="9667875" y="721995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2004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575;p22">
            <a:extLst>
              <a:ext uri="{FF2B5EF4-FFF2-40B4-BE49-F238E27FC236}">
                <a16:creationId xmlns:a16="http://schemas.microsoft.com/office/drawing/2014/main" id="{225F4B56-FA0D-A296-25F2-21E822C381D0}"/>
              </a:ext>
            </a:extLst>
          </p:cNvPr>
          <p:cNvSpPr/>
          <p:nvPr/>
        </p:nvSpPr>
        <p:spPr>
          <a:xfrm>
            <a:off x="12811125" y="721995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2007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576;p22">
            <a:extLst>
              <a:ext uri="{FF2B5EF4-FFF2-40B4-BE49-F238E27FC236}">
                <a16:creationId xmlns:a16="http://schemas.microsoft.com/office/drawing/2014/main" id="{AF6111F1-7AFC-5F2E-81D6-8E3E077D8FBC}"/>
              </a:ext>
            </a:extLst>
          </p:cNvPr>
          <p:cNvSpPr/>
          <p:nvPr/>
        </p:nvSpPr>
        <p:spPr>
          <a:xfrm>
            <a:off x="6457950" y="721995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2001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577;p22">
            <a:extLst>
              <a:ext uri="{FF2B5EF4-FFF2-40B4-BE49-F238E27FC236}">
                <a16:creationId xmlns:a16="http://schemas.microsoft.com/office/drawing/2014/main" id="{04B4D086-415F-69BA-500A-7EEC27A0AD6C}"/>
              </a:ext>
            </a:extLst>
          </p:cNvPr>
          <p:cNvSpPr/>
          <p:nvPr/>
        </p:nvSpPr>
        <p:spPr>
          <a:xfrm>
            <a:off x="10725150" y="721995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2005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578;p22">
            <a:extLst>
              <a:ext uri="{FF2B5EF4-FFF2-40B4-BE49-F238E27FC236}">
                <a16:creationId xmlns:a16="http://schemas.microsoft.com/office/drawing/2014/main" id="{31897482-CAD8-E130-013C-B3E6675B1F98}"/>
              </a:ext>
            </a:extLst>
          </p:cNvPr>
          <p:cNvSpPr/>
          <p:nvPr/>
        </p:nvSpPr>
        <p:spPr>
          <a:xfrm>
            <a:off x="13868400" y="721995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2008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579;p22">
            <a:extLst>
              <a:ext uri="{FF2B5EF4-FFF2-40B4-BE49-F238E27FC236}">
                <a16:creationId xmlns:a16="http://schemas.microsoft.com/office/drawing/2014/main" id="{43723FC0-4C46-01CB-CEA4-0A5D76D25DD9}"/>
              </a:ext>
            </a:extLst>
          </p:cNvPr>
          <p:cNvSpPr/>
          <p:nvPr/>
        </p:nvSpPr>
        <p:spPr>
          <a:xfrm>
            <a:off x="7448550" y="721995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2002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580;p22">
            <a:extLst>
              <a:ext uri="{FF2B5EF4-FFF2-40B4-BE49-F238E27FC236}">
                <a16:creationId xmlns:a16="http://schemas.microsoft.com/office/drawing/2014/main" id="{878E2680-1EA3-036E-C4A6-F8EDA1D86197}"/>
              </a:ext>
            </a:extLst>
          </p:cNvPr>
          <p:cNvSpPr/>
          <p:nvPr/>
        </p:nvSpPr>
        <p:spPr>
          <a:xfrm>
            <a:off x="11744325" y="721995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2006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581;p22">
            <a:extLst>
              <a:ext uri="{FF2B5EF4-FFF2-40B4-BE49-F238E27FC236}">
                <a16:creationId xmlns:a16="http://schemas.microsoft.com/office/drawing/2014/main" id="{4B92FA9A-A6AA-6165-3687-D195A5D01E53}"/>
              </a:ext>
            </a:extLst>
          </p:cNvPr>
          <p:cNvSpPr/>
          <p:nvPr/>
        </p:nvSpPr>
        <p:spPr>
          <a:xfrm>
            <a:off x="14878050" y="721995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"/>
              <a:buNone/>
            </a:pPr>
            <a:r>
              <a:rPr lang="en-US" sz="1950">
                <a:solidFill>
                  <a:srgbClr val="44EB99"/>
                </a:solidFill>
                <a:ea typeface="Inter"/>
                <a:cs typeface="Inter"/>
                <a:sym typeface="Inter"/>
              </a:rPr>
              <a:t>2009</a:t>
            </a:r>
            <a:endParaRPr sz="19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08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4" name="Google Shape;558;p22">
            <a:extLst>
              <a:ext uri="{FF2B5EF4-FFF2-40B4-BE49-F238E27FC236}">
                <a16:creationId xmlns:a16="http://schemas.microsoft.com/office/drawing/2014/main" id="{7BCFB4B7-B543-8A51-2866-31E6FE4F2F4F}"/>
              </a:ext>
            </a:extLst>
          </p:cNvPr>
          <p:cNvSpPr/>
          <p:nvPr/>
        </p:nvSpPr>
        <p:spPr>
          <a:xfrm>
            <a:off x="1524000" y="1000125"/>
            <a:ext cx="14249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A/B </a:t>
            </a:r>
            <a:r>
              <a:rPr lang="ru-RU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ТЕСТИРОВАНИЕ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92F5A2B-46EF-8B8B-0986-138AA65ECB9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521" r="32386"/>
          <a:stretch/>
        </p:blipFill>
        <p:spPr>
          <a:xfrm>
            <a:off x="2395361" y="2084896"/>
            <a:ext cx="12904112" cy="72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5" name="Google Shape;558;p22">
            <a:extLst>
              <a:ext uri="{FF2B5EF4-FFF2-40B4-BE49-F238E27FC236}">
                <a16:creationId xmlns:a16="http://schemas.microsoft.com/office/drawing/2014/main" id="{A4C57487-D49C-DB15-5A79-BB58B07F9DD6}"/>
              </a:ext>
            </a:extLst>
          </p:cNvPr>
          <p:cNvSpPr/>
          <p:nvPr/>
        </p:nvSpPr>
        <p:spPr>
          <a:xfrm>
            <a:off x="1524000" y="1000125"/>
            <a:ext cx="14249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A/B </a:t>
            </a:r>
            <a:r>
              <a:rPr lang="ru-RU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ТЕСТИРОВАНИЕ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148F0B-337E-F79A-B15C-1B50955DE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5104" y="2023367"/>
            <a:ext cx="15052090" cy="65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71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Google Shape;26;p2">
            <a:extLst>
              <a:ext uri="{FF2B5EF4-FFF2-40B4-BE49-F238E27FC236}">
                <a16:creationId xmlns:a16="http://schemas.microsoft.com/office/drawing/2014/main" id="{DB89F989-07E1-96D0-59F4-B7EA1A2367DD}"/>
              </a:ext>
            </a:extLst>
          </p:cNvPr>
          <p:cNvSpPr/>
          <p:nvPr/>
        </p:nvSpPr>
        <p:spPr>
          <a:xfrm>
            <a:off x="1524000" y="1000125"/>
            <a:ext cx="139255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chemeClr val="bg1"/>
                </a:solidFill>
                <a:latin typeface="+mj-lt"/>
                <a:ea typeface="Inter Black"/>
                <a:cs typeface="Inter Black"/>
                <a:sym typeface="Inter Black"/>
              </a:rPr>
              <a:t>A/B </a:t>
            </a:r>
            <a:r>
              <a:rPr lang="ru-RU" sz="4200" dirty="0">
                <a:solidFill>
                  <a:schemeClr val="bg1"/>
                </a:solidFill>
                <a:latin typeface="+mj-lt"/>
                <a:ea typeface="Inter Black"/>
                <a:cs typeface="Inter Black"/>
                <a:sym typeface="Inter Black"/>
              </a:rPr>
              <a:t>ТЕСТИРОВАНИЕ</a:t>
            </a:r>
            <a:endParaRPr lang="ru-RU" sz="4200" dirty="0">
              <a:solidFill>
                <a:schemeClr val="bg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 descr="A Beginners Guide to AB Testing - Direct Development: Design +  Communications">
            <a:extLst>
              <a:ext uri="{FF2B5EF4-FFF2-40B4-BE49-F238E27FC236}">
                <a16:creationId xmlns:a16="http://schemas.microsoft.com/office/drawing/2014/main" id="{3F2DBEAD-1A53-D169-339A-94FDC4ACF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883" y="2397769"/>
            <a:ext cx="14028234" cy="580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01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5" name="Google Shape;592;p23">
            <a:extLst>
              <a:ext uri="{FF2B5EF4-FFF2-40B4-BE49-F238E27FC236}">
                <a16:creationId xmlns:a16="http://schemas.microsoft.com/office/drawing/2014/main" id="{1515BCD9-DF0E-8F35-1E23-918B56273602}"/>
              </a:ext>
            </a:extLst>
          </p:cNvPr>
          <p:cNvSpPr/>
          <p:nvPr/>
        </p:nvSpPr>
        <p:spPr>
          <a:xfrm>
            <a:off x="1524000" y="1000125"/>
            <a:ext cx="566928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chemeClr val="bg1"/>
                </a:solidFill>
                <a:ea typeface="Inter Black"/>
                <a:cs typeface="Inter Black"/>
                <a:sym typeface="Inter Black"/>
              </a:rPr>
              <a:t>A/B </a:t>
            </a:r>
            <a:r>
              <a:rPr lang="ru-RU" sz="4200" dirty="0">
                <a:solidFill>
                  <a:schemeClr val="bg1"/>
                </a:solidFill>
                <a:ea typeface="Inter Black"/>
                <a:cs typeface="Inter Black"/>
                <a:sym typeface="Inter Black"/>
              </a:rPr>
              <a:t>ТЕСТИРОВАНИЕ</a:t>
            </a:r>
            <a:endParaRPr lang="ru-RU" sz="42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43;p3" descr="preencoded.png">
            <a:extLst>
              <a:ext uri="{FF2B5EF4-FFF2-40B4-BE49-F238E27FC236}">
                <a16:creationId xmlns:a16="http://schemas.microsoft.com/office/drawing/2014/main" id="{784E222F-AF1F-8882-286C-160586F0157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34027" y="4122959"/>
            <a:ext cx="4509973" cy="198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8;p3" descr="preencoded.png">
            <a:extLst>
              <a:ext uri="{FF2B5EF4-FFF2-40B4-BE49-F238E27FC236}">
                <a16:creationId xmlns:a16="http://schemas.microsoft.com/office/drawing/2014/main" id="{26F0D7CD-3E9D-D802-F77E-FBC0739BEEB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34028" y="2568436"/>
            <a:ext cx="9586681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8;p3" descr="preencoded.png">
            <a:extLst>
              <a:ext uri="{FF2B5EF4-FFF2-40B4-BE49-F238E27FC236}">
                <a16:creationId xmlns:a16="http://schemas.microsoft.com/office/drawing/2014/main" id="{D4C445B6-F427-C7C1-2A9E-ECF78296D10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55085" y="4000500"/>
            <a:ext cx="1012206" cy="496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92;p23">
            <a:extLst>
              <a:ext uri="{FF2B5EF4-FFF2-40B4-BE49-F238E27FC236}">
                <a16:creationId xmlns:a16="http://schemas.microsoft.com/office/drawing/2014/main" id="{A341F8EA-5A35-5BF0-1A55-C9582DC7BC4B}"/>
              </a:ext>
            </a:extLst>
          </p:cNvPr>
          <p:cNvSpPr/>
          <p:nvPr/>
        </p:nvSpPr>
        <p:spPr>
          <a:xfrm rot="16200000">
            <a:off x="649614" y="5371666"/>
            <a:ext cx="590627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ru-RU" sz="3600" dirty="0">
                <a:solidFill>
                  <a:schemeClr val="bg1"/>
                </a:solidFill>
                <a:ea typeface="Inter Black"/>
                <a:cs typeface="Calibri"/>
                <a:sym typeface="Inter Black"/>
              </a:rPr>
              <a:t>НАШ РЕЗУЛЬТАТ</a:t>
            </a:r>
            <a:endParaRPr lang="ru-RU" sz="36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592;p23">
            <a:extLst>
              <a:ext uri="{FF2B5EF4-FFF2-40B4-BE49-F238E27FC236}">
                <a16:creationId xmlns:a16="http://schemas.microsoft.com/office/drawing/2014/main" id="{429285A5-48BA-AF1D-A955-8F5497FFD755}"/>
              </a:ext>
            </a:extLst>
          </p:cNvPr>
          <p:cNvSpPr/>
          <p:nvPr/>
        </p:nvSpPr>
        <p:spPr>
          <a:xfrm>
            <a:off x="8205437" y="2723327"/>
            <a:ext cx="244386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ru-RU" sz="4200" dirty="0">
                <a:solidFill>
                  <a:schemeClr val="bg1"/>
                </a:solidFill>
                <a:ea typeface="Inter Black"/>
                <a:cs typeface="Inter Black"/>
                <a:sym typeface="Inter Black"/>
              </a:rPr>
              <a:t>ИСТИНА</a:t>
            </a:r>
            <a:endParaRPr lang="ru-RU" sz="42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92;p23">
            <a:extLst>
              <a:ext uri="{FF2B5EF4-FFF2-40B4-BE49-F238E27FC236}">
                <a16:creationId xmlns:a16="http://schemas.microsoft.com/office/drawing/2014/main" id="{81B18E12-4B77-9604-34B5-140BBAE76ADC}"/>
              </a:ext>
            </a:extLst>
          </p:cNvPr>
          <p:cNvSpPr/>
          <p:nvPr/>
        </p:nvSpPr>
        <p:spPr>
          <a:xfrm>
            <a:off x="4924147" y="4525168"/>
            <a:ext cx="3929731" cy="130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ru-RU" sz="3600" dirty="0">
                <a:solidFill>
                  <a:schemeClr val="bg1"/>
                </a:solidFill>
                <a:ea typeface="Inter Black"/>
                <a:cs typeface="Calibri"/>
                <a:sym typeface="Inter Black"/>
              </a:rPr>
              <a:t>Гипотеза верно принята</a:t>
            </a:r>
            <a:endParaRPr lang="ru-RU" sz="36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43;p3" descr="preencoded.png">
            <a:extLst>
              <a:ext uri="{FF2B5EF4-FFF2-40B4-BE49-F238E27FC236}">
                <a16:creationId xmlns:a16="http://schemas.microsoft.com/office/drawing/2014/main" id="{7C8C1D73-6BC5-04DB-0DAF-94B62900C17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34028" y="6662969"/>
            <a:ext cx="4509973" cy="207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92;p23">
            <a:extLst>
              <a:ext uri="{FF2B5EF4-FFF2-40B4-BE49-F238E27FC236}">
                <a16:creationId xmlns:a16="http://schemas.microsoft.com/office/drawing/2014/main" id="{EC9CBA84-350A-10CB-4246-2651A7229269}"/>
              </a:ext>
            </a:extLst>
          </p:cNvPr>
          <p:cNvSpPr/>
          <p:nvPr/>
        </p:nvSpPr>
        <p:spPr>
          <a:xfrm>
            <a:off x="4924147" y="6807523"/>
            <a:ext cx="3929731" cy="18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ru-RU" sz="3600" dirty="0">
                <a:solidFill>
                  <a:schemeClr val="bg1"/>
                </a:solidFill>
                <a:ea typeface="Inter Black"/>
                <a:cs typeface="Calibri"/>
                <a:sym typeface="Inter Black"/>
              </a:rPr>
              <a:t>Гипотеза неверно отвергнута</a:t>
            </a:r>
            <a:endParaRPr lang="ru-RU" sz="36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43;p3" descr="preencoded.png">
            <a:extLst>
              <a:ext uri="{FF2B5EF4-FFF2-40B4-BE49-F238E27FC236}">
                <a16:creationId xmlns:a16="http://schemas.microsoft.com/office/drawing/2014/main" id="{65FA8E27-A340-A1F0-E629-CD75B4DDD66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10736" y="4122959"/>
            <a:ext cx="4509973" cy="198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92;p23">
            <a:extLst>
              <a:ext uri="{FF2B5EF4-FFF2-40B4-BE49-F238E27FC236}">
                <a16:creationId xmlns:a16="http://schemas.microsoft.com/office/drawing/2014/main" id="{2D74AFA1-7F06-B3F2-6AD6-083991822C02}"/>
              </a:ext>
            </a:extLst>
          </p:cNvPr>
          <p:cNvSpPr/>
          <p:nvPr/>
        </p:nvSpPr>
        <p:spPr>
          <a:xfrm>
            <a:off x="10000856" y="4525168"/>
            <a:ext cx="3929731" cy="130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ru-RU" sz="3600" dirty="0">
                <a:solidFill>
                  <a:schemeClr val="bg1"/>
                </a:solidFill>
                <a:ea typeface="Inter Black"/>
                <a:cs typeface="Calibri"/>
                <a:sym typeface="Inter Black"/>
              </a:rPr>
              <a:t>Гипотеза неверно принята</a:t>
            </a:r>
            <a:endParaRPr lang="ru-RU" sz="36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43;p3" descr="preencoded.png">
            <a:extLst>
              <a:ext uri="{FF2B5EF4-FFF2-40B4-BE49-F238E27FC236}">
                <a16:creationId xmlns:a16="http://schemas.microsoft.com/office/drawing/2014/main" id="{E6F56D0B-71FE-9FA8-23E4-D337D81E569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10737" y="6662969"/>
            <a:ext cx="4509973" cy="207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592;p23">
            <a:extLst>
              <a:ext uri="{FF2B5EF4-FFF2-40B4-BE49-F238E27FC236}">
                <a16:creationId xmlns:a16="http://schemas.microsoft.com/office/drawing/2014/main" id="{2883881B-6A02-44E5-F953-D7DFE790F291}"/>
              </a:ext>
            </a:extLst>
          </p:cNvPr>
          <p:cNvSpPr/>
          <p:nvPr/>
        </p:nvSpPr>
        <p:spPr>
          <a:xfrm>
            <a:off x="10000856" y="7094259"/>
            <a:ext cx="3929731" cy="18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ru-RU" sz="3600" dirty="0">
                <a:solidFill>
                  <a:schemeClr val="bg1"/>
                </a:solidFill>
                <a:ea typeface="Inter Black"/>
                <a:cs typeface="Calibri"/>
                <a:sym typeface="Inter Black"/>
              </a:rPr>
              <a:t>Гипотеза верно отвергнута</a:t>
            </a:r>
            <a:endParaRPr lang="ru-RU" sz="36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2692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7" name="Google Shape;590;p23" descr="preencoded.png">
            <a:extLst>
              <a:ext uri="{FF2B5EF4-FFF2-40B4-BE49-F238E27FC236}">
                <a16:creationId xmlns:a16="http://schemas.microsoft.com/office/drawing/2014/main" id="{2F27F82A-4EC2-5287-AD27-8DF9075B0D6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24000" y="2266950"/>
            <a:ext cx="143637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91;p23" descr="preencoded.png">
            <a:extLst>
              <a:ext uri="{FF2B5EF4-FFF2-40B4-BE49-F238E27FC236}">
                <a16:creationId xmlns:a16="http://schemas.microsoft.com/office/drawing/2014/main" id="{D67D288A-F3B1-875B-B935-950DA4416DC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24000" y="4114800"/>
            <a:ext cx="1436370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92;p23">
            <a:extLst>
              <a:ext uri="{FF2B5EF4-FFF2-40B4-BE49-F238E27FC236}">
                <a16:creationId xmlns:a16="http://schemas.microsoft.com/office/drawing/2014/main" id="{49271342-3A1B-9640-5AA9-5973A2F1BCD6}"/>
              </a:ext>
            </a:extLst>
          </p:cNvPr>
          <p:cNvSpPr/>
          <p:nvPr/>
        </p:nvSpPr>
        <p:spPr>
          <a:xfrm>
            <a:off x="1524000" y="1000125"/>
            <a:ext cx="566928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ВЕРОЯТНОСТЬ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593;p23">
            <a:extLst>
              <a:ext uri="{FF2B5EF4-FFF2-40B4-BE49-F238E27FC236}">
                <a16:creationId xmlns:a16="http://schemas.microsoft.com/office/drawing/2014/main" id="{B3E061E9-7991-9B60-F1D3-732DDE25CBBF}"/>
              </a:ext>
            </a:extLst>
          </p:cNvPr>
          <p:cNvSpPr/>
          <p:nvPr/>
        </p:nvSpPr>
        <p:spPr>
          <a:xfrm>
            <a:off x="2124075" y="2695574"/>
            <a:ext cx="1294447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ВЕРОЯТНОСТЬ 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степень (относительная мера, количественная оценка) возможности наступления некоторого события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594;p23">
            <a:extLst>
              <a:ext uri="{FF2B5EF4-FFF2-40B4-BE49-F238E27FC236}">
                <a16:creationId xmlns:a16="http://schemas.microsoft.com/office/drawing/2014/main" id="{905C394C-7347-E767-12C4-2AF694A4575D}"/>
              </a:ext>
            </a:extLst>
          </p:cNvPr>
          <p:cNvSpPr/>
          <p:nvPr/>
        </p:nvSpPr>
        <p:spPr>
          <a:xfrm>
            <a:off x="2124075" y="4543424"/>
            <a:ext cx="12944475" cy="157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УСЛОВНАЯ ВЕРОЯТНОСТЬ 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вероятность наступления одного события, если известно, что произошло другое,</a:t>
            </a:r>
            <a:r>
              <a:rPr lang="en-US" sz="2700" i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 p(x </a:t>
            </a:r>
            <a:r>
              <a:rPr lang="en-US" sz="2700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|</a:t>
            </a:r>
            <a:r>
              <a:rPr lang="en-US" sz="2700" i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 y)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595;p23">
            <a:extLst>
              <a:ext uri="{FF2B5EF4-FFF2-40B4-BE49-F238E27FC236}">
                <a16:creationId xmlns:a16="http://schemas.microsoft.com/office/drawing/2014/main" id="{4881DDE3-D72A-3D0A-6431-4D66D8492908}"/>
              </a:ext>
            </a:extLst>
          </p:cNvPr>
          <p:cNvSpPr/>
          <p:nvPr/>
        </p:nvSpPr>
        <p:spPr>
          <a:xfrm>
            <a:off x="1457325" y="6741426"/>
            <a:ext cx="2208833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73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500"/>
              <a:buFont typeface="Inter Black"/>
              <a:buNone/>
            </a:pPr>
            <a:r>
              <a:rPr lang="en-US" sz="4500">
                <a:solidFill>
                  <a:srgbClr val="44EB99"/>
                </a:solidFill>
                <a:ea typeface="Inter Black"/>
                <a:cs typeface="Inter Black"/>
                <a:sym typeface="Inter Black"/>
              </a:rPr>
              <a:t>P(X,Y)</a:t>
            </a:r>
            <a:endParaRPr sz="45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596;p23">
            <a:extLst>
              <a:ext uri="{FF2B5EF4-FFF2-40B4-BE49-F238E27FC236}">
                <a16:creationId xmlns:a16="http://schemas.microsoft.com/office/drawing/2014/main" id="{74D7F4FE-1284-8F58-979E-968A29929D43}"/>
              </a:ext>
            </a:extLst>
          </p:cNvPr>
          <p:cNvSpPr/>
          <p:nvPr/>
        </p:nvSpPr>
        <p:spPr>
          <a:xfrm>
            <a:off x="4248150" y="6741426"/>
            <a:ext cx="433197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73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500"/>
              <a:buFont typeface="Inter Black"/>
              <a:buNone/>
            </a:pPr>
            <a:r>
              <a:rPr lang="en-US" sz="4500">
                <a:solidFill>
                  <a:srgbClr val="44EB99"/>
                </a:solidFill>
                <a:ea typeface="Inter Black"/>
                <a:cs typeface="Inter Black"/>
                <a:sym typeface="Inter Black"/>
              </a:rPr>
              <a:t>P(X </a:t>
            </a:r>
            <a:r>
              <a:rPr lang="en-US" sz="4500">
                <a:solidFill>
                  <a:srgbClr val="44EB99"/>
                </a:solidFill>
                <a:ea typeface="Inter"/>
                <a:cs typeface="Inter"/>
                <a:sym typeface="Inter"/>
              </a:rPr>
              <a:t>|</a:t>
            </a:r>
            <a:r>
              <a:rPr lang="en-US" sz="4500">
                <a:solidFill>
                  <a:srgbClr val="44EB99"/>
                </a:solidFill>
                <a:ea typeface="Inter Black"/>
                <a:cs typeface="Inter Black"/>
                <a:sym typeface="Inter Black"/>
              </a:rPr>
              <a:t> Y)P(Y)</a:t>
            </a:r>
            <a:endParaRPr sz="45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597;p23">
            <a:extLst>
              <a:ext uri="{FF2B5EF4-FFF2-40B4-BE49-F238E27FC236}">
                <a16:creationId xmlns:a16="http://schemas.microsoft.com/office/drawing/2014/main" id="{A93940A8-7BDA-9BE2-F233-7CB3BD800E12}"/>
              </a:ext>
            </a:extLst>
          </p:cNvPr>
          <p:cNvSpPr/>
          <p:nvPr/>
        </p:nvSpPr>
        <p:spPr>
          <a:xfrm>
            <a:off x="8848725" y="6741426"/>
            <a:ext cx="463867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73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500"/>
              <a:buFont typeface="Inter Black"/>
              <a:buNone/>
            </a:pPr>
            <a:r>
              <a:rPr lang="en-US" sz="4500" dirty="0">
                <a:solidFill>
                  <a:srgbClr val="44EB99"/>
                </a:solidFill>
                <a:ea typeface="Inter Black"/>
                <a:cs typeface="Inter Black"/>
                <a:sym typeface="Inter Black"/>
              </a:rPr>
              <a:t>P(Y </a:t>
            </a:r>
            <a:r>
              <a:rPr lang="en-US" sz="4500" dirty="0">
                <a:solidFill>
                  <a:srgbClr val="44EB99"/>
                </a:solidFill>
                <a:ea typeface="Inter"/>
                <a:cs typeface="Inter"/>
                <a:sym typeface="Inter"/>
              </a:rPr>
              <a:t>|</a:t>
            </a:r>
            <a:r>
              <a:rPr lang="en-US" sz="4500" dirty="0">
                <a:solidFill>
                  <a:srgbClr val="44EB99"/>
                </a:solidFill>
                <a:ea typeface="Inter Black"/>
                <a:cs typeface="Inter Black"/>
                <a:sym typeface="Inter Black"/>
              </a:rPr>
              <a:t> X)P(X)</a:t>
            </a:r>
            <a:endParaRPr sz="45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598;p23">
            <a:extLst>
              <a:ext uri="{FF2B5EF4-FFF2-40B4-BE49-F238E27FC236}">
                <a16:creationId xmlns:a16="http://schemas.microsoft.com/office/drawing/2014/main" id="{7BFB1C49-7BE5-7048-85F5-696F9F2F87E9}"/>
              </a:ext>
            </a:extLst>
          </p:cNvPr>
          <p:cNvSpPr/>
          <p:nvPr/>
        </p:nvSpPr>
        <p:spPr>
          <a:xfrm>
            <a:off x="3667125" y="6705600"/>
            <a:ext cx="41910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73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500"/>
              <a:buFont typeface="Inter Black"/>
              <a:buNone/>
            </a:pPr>
            <a:r>
              <a:rPr lang="en-US" sz="4500">
                <a:solidFill>
                  <a:srgbClr val="44EB99"/>
                </a:solidFill>
                <a:ea typeface="Inter Black"/>
                <a:cs typeface="Inter Black"/>
                <a:sym typeface="Inter Black"/>
              </a:rPr>
              <a:t>=</a:t>
            </a:r>
            <a:endParaRPr sz="45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599;p23">
            <a:extLst>
              <a:ext uri="{FF2B5EF4-FFF2-40B4-BE49-F238E27FC236}">
                <a16:creationId xmlns:a16="http://schemas.microsoft.com/office/drawing/2014/main" id="{841553F9-CD40-EB6B-A439-F604E6008FF9}"/>
              </a:ext>
            </a:extLst>
          </p:cNvPr>
          <p:cNvSpPr/>
          <p:nvPr/>
        </p:nvSpPr>
        <p:spPr>
          <a:xfrm>
            <a:off x="8267700" y="6705600"/>
            <a:ext cx="41910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73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500"/>
              <a:buFont typeface="Inter Black"/>
              <a:buNone/>
            </a:pPr>
            <a:r>
              <a:rPr lang="en-US" sz="4500">
                <a:solidFill>
                  <a:srgbClr val="44EB99"/>
                </a:solidFill>
                <a:ea typeface="Inter Black"/>
                <a:cs typeface="Inter Black"/>
                <a:sym typeface="Inter Black"/>
              </a:rPr>
              <a:t>=</a:t>
            </a:r>
            <a:endParaRPr sz="45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7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Google Shape;608;p24" descr="preencoded.png">
            <a:extLst>
              <a:ext uri="{FF2B5EF4-FFF2-40B4-BE49-F238E27FC236}">
                <a16:creationId xmlns:a16="http://schemas.microsoft.com/office/drawing/2014/main" id="{60EE247B-8EE9-A020-79C2-9111CDADC6F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55605" y="3541135"/>
            <a:ext cx="1550826" cy="195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09;p24" descr="preencoded.png">
            <a:extLst>
              <a:ext uri="{FF2B5EF4-FFF2-40B4-BE49-F238E27FC236}">
                <a16:creationId xmlns:a16="http://schemas.microsoft.com/office/drawing/2014/main" id="{E435868D-04F9-8AF4-67C4-3ACE63AED6C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98730" y="6189085"/>
            <a:ext cx="1550826" cy="195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10;p24" descr="preencoded.png">
            <a:extLst>
              <a:ext uri="{FF2B5EF4-FFF2-40B4-BE49-F238E27FC236}">
                <a16:creationId xmlns:a16="http://schemas.microsoft.com/office/drawing/2014/main" id="{DDF5FF9B-031B-08D3-A158-5110276B811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47843" y="3541135"/>
            <a:ext cx="1550826" cy="195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11;p24" descr="preencoded.png">
            <a:extLst>
              <a:ext uri="{FF2B5EF4-FFF2-40B4-BE49-F238E27FC236}">
                <a16:creationId xmlns:a16="http://schemas.microsoft.com/office/drawing/2014/main" id="{DEEBCD57-3904-4394-BA05-7983D7DC174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90968" y="6189085"/>
            <a:ext cx="1550826" cy="195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12;p24" descr="preencoded.png">
            <a:extLst>
              <a:ext uri="{FF2B5EF4-FFF2-40B4-BE49-F238E27FC236}">
                <a16:creationId xmlns:a16="http://schemas.microsoft.com/office/drawing/2014/main" id="{02405EC1-3C60-6A22-049A-FE590D4A7B5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67375" y="2257425"/>
            <a:ext cx="374332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13;p24">
            <a:extLst>
              <a:ext uri="{FF2B5EF4-FFF2-40B4-BE49-F238E27FC236}">
                <a16:creationId xmlns:a16="http://schemas.microsoft.com/office/drawing/2014/main" id="{DB095C16-D4ED-DDB2-B560-14B607F4C8DD}"/>
              </a:ext>
            </a:extLst>
          </p:cNvPr>
          <p:cNvSpPr/>
          <p:nvPr/>
        </p:nvSpPr>
        <p:spPr>
          <a:xfrm>
            <a:off x="1524000" y="1000125"/>
            <a:ext cx="8025556" cy="136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ru-RU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УСЛОВНАЯ </a:t>
            </a: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ВЕРОЯТНОСТЬ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14;p24">
            <a:extLst>
              <a:ext uri="{FF2B5EF4-FFF2-40B4-BE49-F238E27FC236}">
                <a16:creationId xmlns:a16="http://schemas.microsoft.com/office/drawing/2014/main" id="{F0D8A4D8-348F-5057-4F51-BF6BDA0F6D0D}"/>
              </a:ext>
            </a:extLst>
          </p:cNvPr>
          <p:cNvSpPr/>
          <p:nvPr/>
        </p:nvSpPr>
        <p:spPr>
          <a:xfrm>
            <a:off x="8915400" y="4219575"/>
            <a:ext cx="1981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 dirty="0">
                <a:solidFill>
                  <a:srgbClr val="EBECF4"/>
                </a:solidFill>
                <a:ea typeface="Inter"/>
                <a:cs typeface="Inter"/>
                <a:sym typeface="Inter"/>
              </a:rPr>
              <a:t>с дефектом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15;p24">
            <a:extLst>
              <a:ext uri="{FF2B5EF4-FFF2-40B4-BE49-F238E27FC236}">
                <a16:creationId xmlns:a16="http://schemas.microsoft.com/office/drawing/2014/main" id="{8F0B99E0-CDE0-DC68-0E6A-51C5B3669081}"/>
              </a:ext>
            </a:extLst>
          </p:cNvPr>
          <p:cNvSpPr/>
          <p:nvPr/>
        </p:nvSpPr>
        <p:spPr>
          <a:xfrm>
            <a:off x="6158865" y="2581275"/>
            <a:ext cx="287845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ВСЕ ТАРЕЛКИ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16;p24">
            <a:extLst>
              <a:ext uri="{FF2B5EF4-FFF2-40B4-BE49-F238E27FC236}">
                <a16:creationId xmlns:a16="http://schemas.microsoft.com/office/drawing/2014/main" id="{6A217093-C1BE-051E-7E67-976B25C18D17}"/>
              </a:ext>
            </a:extLst>
          </p:cNvPr>
          <p:cNvSpPr/>
          <p:nvPr/>
        </p:nvSpPr>
        <p:spPr>
          <a:xfrm>
            <a:off x="4105275" y="4219575"/>
            <a:ext cx="2085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ea typeface="Inter"/>
                <a:cs typeface="Inter"/>
                <a:sym typeface="Inter"/>
              </a:rPr>
              <a:t>без дефекта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617;p24">
            <a:extLst>
              <a:ext uri="{FF2B5EF4-FFF2-40B4-BE49-F238E27FC236}">
                <a16:creationId xmlns:a16="http://schemas.microsoft.com/office/drawing/2014/main" id="{527C8399-D9AA-C739-2BA1-4D9BD9B3E69D}"/>
              </a:ext>
            </a:extLst>
          </p:cNvPr>
          <p:cNvSpPr/>
          <p:nvPr/>
        </p:nvSpPr>
        <p:spPr>
          <a:xfrm>
            <a:off x="6334125" y="6743700"/>
            <a:ext cx="22288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ea typeface="Inter"/>
                <a:cs typeface="Inter"/>
                <a:sym typeface="Inter"/>
              </a:rPr>
              <a:t>отбракованы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18;p24">
            <a:extLst>
              <a:ext uri="{FF2B5EF4-FFF2-40B4-BE49-F238E27FC236}">
                <a16:creationId xmlns:a16="http://schemas.microsoft.com/office/drawing/2014/main" id="{35E76380-85F9-6DAD-164C-6510AC0F6543}"/>
              </a:ext>
            </a:extLst>
          </p:cNvPr>
          <p:cNvSpPr/>
          <p:nvPr/>
        </p:nvSpPr>
        <p:spPr>
          <a:xfrm>
            <a:off x="10915650" y="6743700"/>
            <a:ext cx="36766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ea typeface="Inter"/>
                <a:cs typeface="Inter"/>
                <a:sym typeface="Inter"/>
              </a:rPr>
              <a:t>поступили в продажу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19;p24">
            <a:extLst>
              <a:ext uri="{FF2B5EF4-FFF2-40B4-BE49-F238E27FC236}">
                <a16:creationId xmlns:a16="http://schemas.microsoft.com/office/drawing/2014/main" id="{0BF4EB7D-FCBD-4ED3-07AC-5055B7D66BB6}"/>
              </a:ext>
            </a:extLst>
          </p:cNvPr>
          <p:cNvSpPr/>
          <p:nvPr/>
        </p:nvSpPr>
        <p:spPr>
          <a:xfrm>
            <a:off x="9391650" y="5591175"/>
            <a:ext cx="72771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0,1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20;p24">
            <a:extLst>
              <a:ext uri="{FF2B5EF4-FFF2-40B4-BE49-F238E27FC236}">
                <a16:creationId xmlns:a16="http://schemas.microsoft.com/office/drawing/2014/main" id="{51D4CA5C-E101-8D1A-CF2B-583885853A86}"/>
              </a:ext>
            </a:extLst>
          </p:cNvPr>
          <p:cNvSpPr/>
          <p:nvPr/>
        </p:nvSpPr>
        <p:spPr>
          <a:xfrm>
            <a:off x="7439025" y="8286750"/>
            <a:ext cx="903908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0,8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621;p24">
            <a:extLst>
              <a:ext uri="{FF2B5EF4-FFF2-40B4-BE49-F238E27FC236}">
                <a16:creationId xmlns:a16="http://schemas.microsoft.com/office/drawing/2014/main" id="{1E39FCD2-3522-F83D-5877-692963213D3B}"/>
              </a:ext>
            </a:extLst>
          </p:cNvPr>
          <p:cNvSpPr/>
          <p:nvPr/>
        </p:nvSpPr>
        <p:spPr>
          <a:xfrm>
            <a:off x="11382375" y="8286750"/>
            <a:ext cx="82486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0,2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622;p24">
            <a:extLst>
              <a:ext uri="{FF2B5EF4-FFF2-40B4-BE49-F238E27FC236}">
                <a16:creationId xmlns:a16="http://schemas.microsoft.com/office/drawing/2014/main" id="{1D18597A-9E71-70B7-A143-B48C37529F67}"/>
              </a:ext>
            </a:extLst>
          </p:cNvPr>
          <p:cNvSpPr/>
          <p:nvPr/>
        </p:nvSpPr>
        <p:spPr>
          <a:xfrm>
            <a:off x="5276849" y="5591175"/>
            <a:ext cx="88201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0,9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272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7" name="Google Shape;631;p25" descr="preencoded.png">
            <a:extLst>
              <a:ext uri="{FF2B5EF4-FFF2-40B4-BE49-F238E27FC236}">
                <a16:creationId xmlns:a16="http://schemas.microsoft.com/office/drawing/2014/main" id="{F51EE740-BE25-F343-3809-6CAF7172690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53300" y="5086350"/>
            <a:ext cx="70294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32;p25">
            <a:extLst>
              <a:ext uri="{FF2B5EF4-FFF2-40B4-BE49-F238E27FC236}">
                <a16:creationId xmlns:a16="http://schemas.microsoft.com/office/drawing/2014/main" id="{5E8C0478-7BE1-0568-20BB-2952806A4A4E}"/>
              </a:ext>
            </a:extLst>
          </p:cNvPr>
          <p:cNvSpPr/>
          <p:nvPr/>
        </p:nvSpPr>
        <p:spPr>
          <a:xfrm>
            <a:off x="1524000" y="1000125"/>
            <a:ext cx="6934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ТЕОРЕМА БАЙЕСА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33;p25">
            <a:extLst>
              <a:ext uri="{FF2B5EF4-FFF2-40B4-BE49-F238E27FC236}">
                <a16:creationId xmlns:a16="http://schemas.microsoft.com/office/drawing/2014/main" id="{168B74CF-8652-B8C2-8080-471A22F4F3A4}"/>
              </a:ext>
            </a:extLst>
          </p:cNvPr>
          <p:cNvSpPr/>
          <p:nvPr/>
        </p:nvSpPr>
        <p:spPr>
          <a:xfrm>
            <a:off x="3019425" y="4476750"/>
            <a:ext cx="33718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Inter"/>
              <a:buNone/>
            </a:pPr>
            <a:r>
              <a:rPr lang="en-US" sz="72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P(A </a:t>
            </a:r>
            <a:r>
              <a:rPr lang="en-US" sz="720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72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B)</a:t>
            </a:r>
            <a:endParaRPr sz="7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34;p25">
            <a:extLst>
              <a:ext uri="{FF2B5EF4-FFF2-40B4-BE49-F238E27FC236}">
                <a16:creationId xmlns:a16="http://schemas.microsoft.com/office/drawing/2014/main" id="{CB983DB2-9B6D-DA16-006B-9FF71BB50157}"/>
              </a:ext>
            </a:extLst>
          </p:cNvPr>
          <p:cNvSpPr/>
          <p:nvPr/>
        </p:nvSpPr>
        <p:spPr>
          <a:xfrm>
            <a:off x="7534275" y="3895725"/>
            <a:ext cx="33718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Inter"/>
              <a:buNone/>
            </a:pPr>
            <a:r>
              <a:rPr lang="en-US" sz="72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P(B </a:t>
            </a:r>
            <a:r>
              <a:rPr lang="en-US" sz="720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72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A)</a:t>
            </a:r>
            <a:endParaRPr sz="7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35;p25">
            <a:extLst>
              <a:ext uri="{FF2B5EF4-FFF2-40B4-BE49-F238E27FC236}">
                <a16:creationId xmlns:a16="http://schemas.microsoft.com/office/drawing/2014/main" id="{05CD08FA-302D-E7DF-BF22-344E54C525B1}"/>
              </a:ext>
            </a:extLst>
          </p:cNvPr>
          <p:cNvSpPr/>
          <p:nvPr/>
        </p:nvSpPr>
        <p:spPr>
          <a:xfrm>
            <a:off x="11772900" y="3895725"/>
            <a:ext cx="20478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Inter"/>
              <a:buNone/>
            </a:pPr>
            <a:r>
              <a:rPr lang="en-US" sz="72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P(A)</a:t>
            </a:r>
            <a:endParaRPr sz="7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36;p25">
            <a:extLst>
              <a:ext uri="{FF2B5EF4-FFF2-40B4-BE49-F238E27FC236}">
                <a16:creationId xmlns:a16="http://schemas.microsoft.com/office/drawing/2014/main" id="{213FF8DE-DF52-6565-604E-3624839CBF8B}"/>
              </a:ext>
            </a:extLst>
          </p:cNvPr>
          <p:cNvSpPr/>
          <p:nvPr/>
        </p:nvSpPr>
        <p:spPr>
          <a:xfrm>
            <a:off x="9820275" y="5238750"/>
            <a:ext cx="19716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Inter"/>
              <a:buNone/>
            </a:pPr>
            <a:r>
              <a:rPr lang="en-US" sz="72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P(B)</a:t>
            </a:r>
            <a:endParaRPr sz="7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637;p25">
            <a:extLst>
              <a:ext uri="{FF2B5EF4-FFF2-40B4-BE49-F238E27FC236}">
                <a16:creationId xmlns:a16="http://schemas.microsoft.com/office/drawing/2014/main" id="{373F6190-96AC-C4C7-523A-9735E6DA0F9E}"/>
              </a:ext>
            </a:extLst>
          </p:cNvPr>
          <p:cNvSpPr/>
          <p:nvPr/>
        </p:nvSpPr>
        <p:spPr>
          <a:xfrm>
            <a:off x="11134725" y="3895725"/>
            <a:ext cx="2952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Inter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·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638;p25">
            <a:extLst>
              <a:ext uri="{FF2B5EF4-FFF2-40B4-BE49-F238E27FC236}">
                <a16:creationId xmlns:a16="http://schemas.microsoft.com/office/drawing/2014/main" id="{C429A4C1-0097-FB8A-14F2-5D6F18805B4B}"/>
              </a:ext>
            </a:extLst>
          </p:cNvPr>
          <p:cNvSpPr/>
          <p:nvPr/>
        </p:nvSpPr>
        <p:spPr>
          <a:xfrm>
            <a:off x="6477000" y="4562475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=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645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30" name="Google Shape;37;p3" descr="preencoded.png">
            <a:extLst>
              <a:ext uri="{FF2B5EF4-FFF2-40B4-BE49-F238E27FC236}">
                <a16:creationId xmlns:a16="http://schemas.microsoft.com/office/drawing/2014/main" id="{FFC90578-F7E1-C41B-E4CE-8F67D9422E3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43050" y="2667000"/>
            <a:ext cx="47625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8;p3" descr="preencoded.png">
            <a:extLst>
              <a:ext uri="{FF2B5EF4-FFF2-40B4-BE49-F238E27FC236}">
                <a16:creationId xmlns:a16="http://schemas.microsoft.com/office/drawing/2014/main" id="{4BB7E11D-FB76-D358-C272-9C4B945B9B2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43675" y="2667000"/>
            <a:ext cx="47625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9;p3" descr="preencoded.png">
            <a:extLst>
              <a:ext uri="{FF2B5EF4-FFF2-40B4-BE49-F238E27FC236}">
                <a16:creationId xmlns:a16="http://schemas.microsoft.com/office/drawing/2014/main" id="{C78115CC-A382-8F21-2E88-D5E62AE4F1F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91350" y="4248150"/>
            <a:ext cx="38671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0;p3" descr="preencoded.png">
            <a:extLst>
              <a:ext uri="{FF2B5EF4-FFF2-40B4-BE49-F238E27FC236}">
                <a16:creationId xmlns:a16="http://schemas.microsoft.com/office/drawing/2014/main" id="{3D544E7B-A3DA-FBF1-2360-534CFB53F57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991975" y="4248150"/>
            <a:ext cx="38671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41;p3" descr="preencoded.png">
            <a:extLst>
              <a:ext uri="{FF2B5EF4-FFF2-40B4-BE49-F238E27FC236}">
                <a16:creationId xmlns:a16="http://schemas.microsoft.com/office/drawing/2014/main" id="{D08CD033-CCBE-9BF8-FDB5-697E23DA79F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91350" y="5334000"/>
            <a:ext cx="38671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42;p3" descr="preencoded.png">
            <a:extLst>
              <a:ext uri="{FF2B5EF4-FFF2-40B4-BE49-F238E27FC236}">
                <a16:creationId xmlns:a16="http://schemas.microsoft.com/office/drawing/2014/main" id="{8DDA9A42-657A-DF18-AA16-6FF39822BDA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991975" y="5334000"/>
            <a:ext cx="38671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43;p3" descr="preencoded.png">
            <a:extLst>
              <a:ext uri="{FF2B5EF4-FFF2-40B4-BE49-F238E27FC236}">
                <a16:creationId xmlns:a16="http://schemas.microsoft.com/office/drawing/2014/main" id="{7FA655F8-0C77-506E-5AE6-F4082C3F33D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91350" y="6419850"/>
            <a:ext cx="38671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44;p3" descr="preencoded.png">
            <a:extLst>
              <a:ext uri="{FF2B5EF4-FFF2-40B4-BE49-F238E27FC236}">
                <a16:creationId xmlns:a16="http://schemas.microsoft.com/office/drawing/2014/main" id="{5494983E-7F31-E03C-2A58-638B0E212A6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91975" y="6419850"/>
            <a:ext cx="38671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45;p3" descr="preencoded.png">
            <a:extLst>
              <a:ext uri="{FF2B5EF4-FFF2-40B4-BE49-F238E27FC236}">
                <a16:creationId xmlns:a16="http://schemas.microsoft.com/office/drawing/2014/main" id="{80D01AA8-4AE3-7307-2EF9-33E16769338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544300" y="2667000"/>
            <a:ext cx="476250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46;p3">
            <a:extLst>
              <a:ext uri="{FF2B5EF4-FFF2-40B4-BE49-F238E27FC236}">
                <a16:creationId xmlns:a16="http://schemas.microsoft.com/office/drawing/2014/main" id="{52C1DC7F-468F-DB77-BF02-2C2CCD2ABC29}"/>
              </a:ext>
            </a:extLst>
          </p:cNvPr>
          <p:cNvSpPr/>
          <p:nvPr/>
        </p:nvSpPr>
        <p:spPr>
          <a:xfrm>
            <a:off x="1524000" y="1000125"/>
            <a:ext cx="10020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ДЕСКРИПТИВНЫЙ АНАЛИЗ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7;p3">
            <a:extLst>
              <a:ext uri="{FF2B5EF4-FFF2-40B4-BE49-F238E27FC236}">
                <a16:creationId xmlns:a16="http://schemas.microsoft.com/office/drawing/2014/main" id="{FC3B1534-A7D9-82BC-ECDD-69010FA5432C}"/>
              </a:ext>
            </a:extLst>
          </p:cNvPr>
          <p:cNvSpPr/>
          <p:nvPr/>
        </p:nvSpPr>
        <p:spPr>
          <a:xfrm>
            <a:off x="2238375" y="2972640"/>
            <a:ext cx="3371850" cy="58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 dirty="0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ЧАСТОТНЫЙ АНАЛИЗ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8;p3">
            <a:extLst>
              <a:ext uri="{FF2B5EF4-FFF2-40B4-BE49-F238E27FC236}">
                <a16:creationId xmlns:a16="http://schemas.microsoft.com/office/drawing/2014/main" id="{17939B9A-4867-F39A-8961-F336649A92B0}"/>
              </a:ext>
            </a:extLst>
          </p:cNvPr>
          <p:cNvSpPr/>
          <p:nvPr/>
        </p:nvSpPr>
        <p:spPr>
          <a:xfrm>
            <a:off x="7115174" y="2743200"/>
            <a:ext cx="360997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 dirty="0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МЕРЫ ЦЕНТРАЛЬНОЙ</a:t>
            </a:r>
          </a:p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 dirty="0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 ТЕНДЕНЦИИ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9;p3">
            <a:extLst>
              <a:ext uri="{FF2B5EF4-FFF2-40B4-BE49-F238E27FC236}">
                <a16:creationId xmlns:a16="http://schemas.microsoft.com/office/drawing/2014/main" id="{C3B0310B-33B4-99B7-FA67-4269E8F03140}"/>
              </a:ext>
            </a:extLst>
          </p:cNvPr>
          <p:cNvSpPr/>
          <p:nvPr/>
        </p:nvSpPr>
        <p:spPr>
          <a:xfrm>
            <a:off x="7115175" y="4429125"/>
            <a:ext cx="3609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161D27"/>
              </a:buClr>
              <a:buSzPts val="2700"/>
              <a:buFont typeface="Inter ExtraBold"/>
              <a:buNone/>
            </a:pPr>
            <a:r>
              <a:rPr lang="en-US" sz="2700" b="1" dirty="0">
                <a:solidFill>
                  <a:srgbClr val="161D27"/>
                </a:solidFill>
                <a:ea typeface="Inter ExtraBold"/>
                <a:cs typeface="Inter ExtraBold"/>
                <a:sym typeface="Inter ExtraBold"/>
              </a:rPr>
              <a:t>СРЕДНЕЕ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50;p3">
            <a:extLst>
              <a:ext uri="{FF2B5EF4-FFF2-40B4-BE49-F238E27FC236}">
                <a16:creationId xmlns:a16="http://schemas.microsoft.com/office/drawing/2014/main" id="{528698DB-12B3-85BD-7294-C7B97910C0FA}"/>
              </a:ext>
            </a:extLst>
          </p:cNvPr>
          <p:cNvSpPr/>
          <p:nvPr/>
        </p:nvSpPr>
        <p:spPr>
          <a:xfrm>
            <a:off x="12125325" y="4429125"/>
            <a:ext cx="3609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161D27"/>
              </a:buClr>
              <a:buSzPts val="2700"/>
              <a:buFont typeface="Inter ExtraBold"/>
              <a:buNone/>
            </a:pPr>
            <a:r>
              <a:rPr lang="en-US" sz="2700" b="1" dirty="0">
                <a:solidFill>
                  <a:srgbClr val="161D27"/>
                </a:solidFill>
                <a:latin typeface="Calibri" panose="020F0502020204030204" pitchFamily="34" charset="0"/>
                <a:ea typeface="Inter ExtraBold"/>
                <a:cs typeface="Calibri" panose="020F0502020204030204" pitchFamily="34" charset="0"/>
                <a:sym typeface="Inter ExtraBold"/>
              </a:rPr>
              <a:t>РАЗМАХ</a:t>
            </a:r>
            <a:endParaRPr sz="27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4" name="Google Shape;51;p3">
            <a:extLst>
              <a:ext uri="{FF2B5EF4-FFF2-40B4-BE49-F238E27FC236}">
                <a16:creationId xmlns:a16="http://schemas.microsoft.com/office/drawing/2014/main" id="{FA2F7387-2F89-F3D0-ECC4-8B8592D7D6D7}"/>
              </a:ext>
            </a:extLst>
          </p:cNvPr>
          <p:cNvSpPr/>
          <p:nvPr/>
        </p:nvSpPr>
        <p:spPr>
          <a:xfrm>
            <a:off x="8155079" y="5429250"/>
            <a:ext cx="1526803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161D27"/>
              </a:buClr>
              <a:buSzPts val="2700"/>
              <a:buFont typeface="Inter ExtraBold"/>
              <a:buNone/>
            </a:pPr>
            <a:r>
              <a:rPr lang="en-US" sz="2700" b="1" dirty="0">
                <a:solidFill>
                  <a:srgbClr val="161D27"/>
                </a:solidFill>
                <a:ea typeface="Inter ExtraBold"/>
                <a:cs typeface="Inter ExtraBold"/>
                <a:sym typeface="Inter ExtraBold"/>
              </a:rPr>
              <a:t>МОДА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52;p3">
            <a:extLst>
              <a:ext uri="{FF2B5EF4-FFF2-40B4-BE49-F238E27FC236}">
                <a16:creationId xmlns:a16="http://schemas.microsoft.com/office/drawing/2014/main" id="{C3360456-A573-04BF-A1EF-E91D6D3E6A4F}"/>
              </a:ext>
            </a:extLst>
          </p:cNvPr>
          <p:cNvSpPr/>
          <p:nvPr/>
        </p:nvSpPr>
        <p:spPr>
          <a:xfrm>
            <a:off x="12125325" y="5514975"/>
            <a:ext cx="3609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161D27"/>
              </a:buClr>
              <a:buSzPts val="2700"/>
              <a:buFont typeface="Inter ExtraBold"/>
              <a:buNone/>
            </a:pPr>
            <a:r>
              <a:rPr lang="en-US" sz="2700" b="1" dirty="0">
                <a:solidFill>
                  <a:srgbClr val="161D27"/>
                </a:solidFill>
                <a:ea typeface="Inter ExtraBold"/>
                <a:cs typeface="Inter ExtraBold"/>
                <a:sym typeface="Inter ExtraBold"/>
              </a:rPr>
              <a:t>ДИСПЕРСИЯ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53;p3">
            <a:extLst>
              <a:ext uri="{FF2B5EF4-FFF2-40B4-BE49-F238E27FC236}">
                <a16:creationId xmlns:a16="http://schemas.microsoft.com/office/drawing/2014/main" id="{E9A8C96F-F4ED-75EF-CF6F-CE22C4994628}"/>
              </a:ext>
            </a:extLst>
          </p:cNvPr>
          <p:cNvSpPr/>
          <p:nvPr/>
        </p:nvSpPr>
        <p:spPr>
          <a:xfrm>
            <a:off x="7113492" y="6705600"/>
            <a:ext cx="3609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161D27"/>
              </a:buClr>
              <a:buSzPts val="2700"/>
              <a:buFont typeface="Inter ExtraBold"/>
              <a:buNone/>
            </a:pPr>
            <a:r>
              <a:rPr lang="en-US" sz="2700" b="1" dirty="0">
                <a:solidFill>
                  <a:srgbClr val="161D27"/>
                </a:solidFill>
                <a:ea typeface="Inter ExtraBold"/>
                <a:cs typeface="Inter ExtraBold"/>
                <a:sym typeface="Inter ExtraBold"/>
              </a:rPr>
              <a:t>МЕДИАНА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54;p3">
            <a:extLst>
              <a:ext uri="{FF2B5EF4-FFF2-40B4-BE49-F238E27FC236}">
                <a16:creationId xmlns:a16="http://schemas.microsoft.com/office/drawing/2014/main" id="{D43AE62C-5CA5-A185-4A49-261178C8415E}"/>
              </a:ext>
            </a:extLst>
          </p:cNvPr>
          <p:cNvSpPr/>
          <p:nvPr/>
        </p:nvSpPr>
        <p:spPr>
          <a:xfrm>
            <a:off x="12699906" y="6496050"/>
            <a:ext cx="245128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161D27"/>
              </a:buClr>
              <a:buSzPts val="2700"/>
              <a:buFont typeface="Inter ExtraBold"/>
              <a:buNone/>
            </a:pPr>
            <a:r>
              <a:rPr lang="en-US" sz="2700" b="1" dirty="0">
                <a:solidFill>
                  <a:srgbClr val="161D27"/>
                </a:solidFill>
                <a:ea typeface="Inter ExtraBold"/>
                <a:cs typeface="Inter ExtraBold"/>
                <a:sym typeface="Inter ExtraBold"/>
              </a:rPr>
              <a:t>СТАНДАРТНОЕ ОТКЛОНЕНИЕ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55;p3">
            <a:extLst>
              <a:ext uri="{FF2B5EF4-FFF2-40B4-BE49-F238E27FC236}">
                <a16:creationId xmlns:a16="http://schemas.microsoft.com/office/drawing/2014/main" id="{6EC516ED-E2C6-24A5-AF7F-7C5973AA8E7D}"/>
              </a:ext>
            </a:extLst>
          </p:cNvPr>
          <p:cNvSpPr/>
          <p:nvPr/>
        </p:nvSpPr>
        <p:spPr>
          <a:xfrm>
            <a:off x="12249150" y="2968719"/>
            <a:ext cx="3609975" cy="53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 dirty="0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МЕРЫ ИЗМЕНЧИВОСТИ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707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Google Shape;647;p26" descr="preencoded.png">
            <a:extLst>
              <a:ext uri="{FF2B5EF4-FFF2-40B4-BE49-F238E27FC236}">
                <a16:creationId xmlns:a16="http://schemas.microsoft.com/office/drawing/2014/main" id="{1512065B-4B1B-CED3-E258-2CBB012F13F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43050" y="26098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48;p26" descr="preencoded.png">
            <a:extLst>
              <a:ext uri="{FF2B5EF4-FFF2-40B4-BE49-F238E27FC236}">
                <a16:creationId xmlns:a16="http://schemas.microsoft.com/office/drawing/2014/main" id="{4D8D3F12-F9A7-C6AC-D5CE-5A77840B6E8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43050" y="37338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49;p26" descr="preencoded.png">
            <a:extLst>
              <a:ext uri="{FF2B5EF4-FFF2-40B4-BE49-F238E27FC236}">
                <a16:creationId xmlns:a16="http://schemas.microsoft.com/office/drawing/2014/main" id="{9CFF32D4-D658-C70A-B103-7D334C6CBF3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43050" y="485775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50;p26">
            <a:extLst>
              <a:ext uri="{FF2B5EF4-FFF2-40B4-BE49-F238E27FC236}">
                <a16:creationId xmlns:a16="http://schemas.microsoft.com/office/drawing/2014/main" id="{6DA7ADC6-4850-F361-C7C6-83EAFEE3E19D}"/>
              </a:ext>
            </a:extLst>
          </p:cNvPr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chemeClr val="bg1"/>
                </a:solidFill>
                <a:latin typeface="+mj-lt"/>
                <a:ea typeface="Inter Black"/>
                <a:cs typeface="Inter Black"/>
                <a:sym typeface="Inter Black"/>
              </a:rPr>
              <a:t>ТЕОРЕМА БАЙЕСА</a:t>
            </a:r>
            <a:endParaRPr sz="4200" dirty="0">
              <a:solidFill>
                <a:schemeClr val="bg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51;p26">
            <a:extLst>
              <a:ext uri="{FF2B5EF4-FFF2-40B4-BE49-F238E27FC236}">
                <a16:creationId xmlns:a16="http://schemas.microsoft.com/office/drawing/2014/main" id="{12E8EB03-21CC-F8C1-1ADE-A297F5C95BB8}"/>
              </a:ext>
            </a:extLst>
          </p:cNvPr>
          <p:cNvSpPr/>
          <p:nvPr/>
        </p:nvSpPr>
        <p:spPr>
          <a:xfrm>
            <a:off x="2038350" y="2505075"/>
            <a:ext cx="1247775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Inter"/>
              <a:buNone/>
            </a:pPr>
            <a:r>
              <a:rPr lang="en-US" sz="2700" dirty="0">
                <a:solidFill>
                  <a:schemeClr val="bg1"/>
                </a:solidFill>
                <a:ea typeface="Inter"/>
                <a:cs typeface="Inter"/>
                <a:sym typeface="Inter"/>
              </a:rPr>
              <a:t>Пусть некий тест на какую-нибудь болезнь имеет вероятность успеха 95% (т.е. 5% — вероятность как позитивной, так и негативной ошибки)</a:t>
            </a:r>
            <a:br>
              <a:rPr lang="en-US" sz="2700" dirty="0">
                <a:solidFill>
                  <a:schemeClr val="bg1"/>
                </a:solidFill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chemeClr val="bg1"/>
                </a:solidFill>
                <a:ea typeface="Inter"/>
                <a:cs typeface="Inter"/>
                <a:sym typeface="Inter"/>
              </a:rPr>
              <a:t>Всего болезнь имеется у 1% респондентов (отложим на время то, что они разного возраста и профессий)</a:t>
            </a:r>
            <a:br>
              <a:rPr lang="en-US" sz="2700" dirty="0">
                <a:solidFill>
                  <a:schemeClr val="bg1"/>
                </a:solidFill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chemeClr val="bg1"/>
                </a:solidFill>
                <a:ea typeface="Inter"/>
                <a:cs typeface="Inter"/>
                <a:sym typeface="Inter"/>
              </a:rPr>
              <a:t>Пусть некий человек получил позитивный результат теста (тест говорит, что он болен). С какой вероятностью он действительно болен?</a:t>
            </a:r>
            <a:endParaRPr sz="27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3049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7" name="Google Shape;660;p27" descr="preencoded.png">
            <a:extLst>
              <a:ext uri="{FF2B5EF4-FFF2-40B4-BE49-F238E27FC236}">
                <a16:creationId xmlns:a16="http://schemas.microsoft.com/office/drawing/2014/main" id="{6EF662DF-669B-E113-2167-BC95BEFF798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24000" y="2266950"/>
            <a:ext cx="126301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61;p27" descr="preencoded.png">
            <a:extLst>
              <a:ext uri="{FF2B5EF4-FFF2-40B4-BE49-F238E27FC236}">
                <a16:creationId xmlns:a16="http://schemas.microsoft.com/office/drawing/2014/main" id="{22719CB8-CA98-0EB9-798C-171E1471742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43400" y="5943600"/>
            <a:ext cx="817245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2;p27">
            <a:extLst>
              <a:ext uri="{FF2B5EF4-FFF2-40B4-BE49-F238E27FC236}">
                <a16:creationId xmlns:a16="http://schemas.microsoft.com/office/drawing/2014/main" id="{F6FDE46B-9C60-78C9-9A04-4EFACAFAEB64}"/>
              </a:ext>
            </a:extLst>
          </p:cNvPr>
          <p:cNvSpPr/>
          <p:nvPr/>
        </p:nvSpPr>
        <p:spPr>
          <a:xfrm>
            <a:off x="1524000" y="1000125"/>
            <a:ext cx="6819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ТЕОРЕМА БАЙЕСА</a:t>
            </a:r>
            <a:endParaRPr sz="420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63;p27">
            <a:extLst>
              <a:ext uri="{FF2B5EF4-FFF2-40B4-BE49-F238E27FC236}">
                <a16:creationId xmlns:a16="http://schemas.microsoft.com/office/drawing/2014/main" id="{53559033-4A7B-BE90-B7F7-843EAFFD8D0F}"/>
              </a:ext>
            </a:extLst>
          </p:cNvPr>
          <p:cNvSpPr/>
          <p:nvPr/>
        </p:nvSpPr>
        <p:spPr>
          <a:xfrm>
            <a:off x="2124074" y="2619375"/>
            <a:ext cx="1154620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Inter"/>
              <a:buNone/>
            </a:pPr>
            <a:r>
              <a:rPr lang="en-US" sz="27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Обозначим через </a:t>
            </a:r>
            <a:r>
              <a:rPr lang="en-US" sz="2700" b="1" i="1" dirty="0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7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результат теста, через </a:t>
            </a:r>
            <a:r>
              <a:rPr lang="en-US" sz="2700" b="1" i="1" dirty="0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d </a:t>
            </a:r>
            <a:r>
              <a:rPr lang="en-US" sz="27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— наличие болезни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64;p27">
            <a:extLst>
              <a:ext uri="{FF2B5EF4-FFF2-40B4-BE49-F238E27FC236}">
                <a16:creationId xmlns:a16="http://schemas.microsoft.com/office/drawing/2014/main" id="{DA0A9DDB-8780-2D28-400F-ADC751BE97CE}"/>
              </a:ext>
            </a:extLst>
          </p:cNvPr>
          <p:cNvSpPr/>
          <p:nvPr/>
        </p:nvSpPr>
        <p:spPr>
          <a:xfrm>
            <a:off x="1457325" y="4810125"/>
            <a:ext cx="620839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ea typeface="Inter"/>
                <a:cs typeface="Inter"/>
                <a:sym typeface="Inter"/>
              </a:rPr>
              <a:t>Используем теорему Байеса: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65;p27">
            <a:extLst>
              <a:ext uri="{FF2B5EF4-FFF2-40B4-BE49-F238E27FC236}">
                <a16:creationId xmlns:a16="http://schemas.microsoft.com/office/drawing/2014/main" id="{04A90C30-FEB7-9935-4369-9C5F5693C08E}"/>
              </a:ext>
            </a:extLst>
          </p:cNvPr>
          <p:cNvSpPr/>
          <p:nvPr/>
        </p:nvSpPr>
        <p:spPr>
          <a:xfrm>
            <a:off x="2133600" y="3228975"/>
            <a:ext cx="97440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861BE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p(t = 1) = p(t = 1 </a:t>
            </a:r>
            <a:r>
              <a:rPr lang="en-US" sz="2700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2700" b="1">
                <a:solidFill>
                  <a:srgbClr val="861BE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 = 1)p(d = 1) + p(t = 1 </a:t>
            </a:r>
            <a:r>
              <a:rPr lang="en-US" sz="2700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2700" b="1">
                <a:solidFill>
                  <a:srgbClr val="861BE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 = 0)p(d = 0)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666;p27">
            <a:extLst>
              <a:ext uri="{FF2B5EF4-FFF2-40B4-BE49-F238E27FC236}">
                <a16:creationId xmlns:a16="http://schemas.microsoft.com/office/drawing/2014/main" id="{60A73BE3-7428-FDCD-90A1-B26B144366BA}"/>
              </a:ext>
            </a:extLst>
          </p:cNvPr>
          <p:cNvSpPr/>
          <p:nvPr/>
        </p:nvSpPr>
        <p:spPr>
          <a:xfrm>
            <a:off x="1524000" y="5753100"/>
            <a:ext cx="27527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p(d = 1 </a:t>
            </a:r>
            <a:r>
              <a:rPr lang="en-US" sz="2700">
                <a:solidFill>
                  <a:srgbClr val="44EB99"/>
                </a:solidFill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t = 1) =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67;p27">
            <a:extLst>
              <a:ext uri="{FF2B5EF4-FFF2-40B4-BE49-F238E27FC236}">
                <a16:creationId xmlns:a16="http://schemas.microsoft.com/office/drawing/2014/main" id="{61F3059F-7ECC-6118-9288-A75484234B90}"/>
              </a:ext>
            </a:extLst>
          </p:cNvPr>
          <p:cNvSpPr/>
          <p:nvPr/>
        </p:nvSpPr>
        <p:spPr>
          <a:xfrm>
            <a:off x="12534900" y="5753100"/>
            <a:ext cx="342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=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68;p27">
            <a:extLst>
              <a:ext uri="{FF2B5EF4-FFF2-40B4-BE49-F238E27FC236}">
                <a16:creationId xmlns:a16="http://schemas.microsoft.com/office/drawing/2014/main" id="{AEDB6EDD-AEE0-1532-D833-FB6BDD25CAC2}"/>
              </a:ext>
            </a:extLst>
          </p:cNvPr>
          <p:cNvSpPr/>
          <p:nvPr/>
        </p:nvSpPr>
        <p:spPr>
          <a:xfrm>
            <a:off x="6496050" y="5419725"/>
            <a:ext cx="37814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p(t = 1 </a:t>
            </a:r>
            <a:r>
              <a:rPr lang="en-US" sz="2700">
                <a:solidFill>
                  <a:srgbClr val="44EB99"/>
                </a:solidFill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d = 1)p(d = 1)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69;p27">
            <a:extLst>
              <a:ext uri="{FF2B5EF4-FFF2-40B4-BE49-F238E27FC236}">
                <a16:creationId xmlns:a16="http://schemas.microsoft.com/office/drawing/2014/main" id="{DE450B13-2947-9AA7-94D6-0BD01EC2481B}"/>
              </a:ext>
            </a:extLst>
          </p:cNvPr>
          <p:cNvSpPr/>
          <p:nvPr/>
        </p:nvSpPr>
        <p:spPr>
          <a:xfrm>
            <a:off x="4419600" y="6048375"/>
            <a:ext cx="81057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p(t = 1</a:t>
            </a:r>
            <a:r>
              <a:rPr lang="en-US" sz="2700">
                <a:solidFill>
                  <a:srgbClr val="44EB99"/>
                </a:solidFill>
                <a:ea typeface="Inter"/>
                <a:cs typeface="Inter"/>
                <a:sym typeface="Inter"/>
              </a:rPr>
              <a:t> |</a:t>
            </a: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 d = 1)p(d = 1) + p(t = 1 </a:t>
            </a:r>
            <a:r>
              <a:rPr lang="en-US" sz="2700">
                <a:solidFill>
                  <a:srgbClr val="44EB99"/>
                </a:solidFill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d = 0)p(d = 0)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B6386-8135-E498-420E-0FE51A4CCED6}"/>
              </a:ext>
            </a:extLst>
          </p:cNvPr>
          <p:cNvSpPr txBox="1"/>
          <p:nvPr/>
        </p:nvSpPr>
        <p:spPr>
          <a:xfrm>
            <a:off x="4125951" y="8497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7803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7" name="Google Shape;660;p27" descr="preencoded.png">
            <a:extLst>
              <a:ext uri="{FF2B5EF4-FFF2-40B4-BE49-F238E27FC236}">
                <a16:creationId xmlns:a16="http://schemas.microsoft.com/office/drawing/2014/main" id="{6EF662DF-669B-E113-2167-BC95BEFF798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24000" y="2266950"/>
            <a:ext cx="126301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61;p27" descr="preencoded.png">
            <a:extLst>
              <a:ext uri="{FF2B5EF4-FFF2-40B4-BE49-F238E27FC236}">
                <a16:creationId xmlns:a16="http://schemas.microsoft.com/office/drawing/2014/main" id="{22719CB8-CA98-0EB9-798C-171E1471742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43400" y="5943600"/>
            <a:ext cx="817245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2;p27">
            <a:extLst>
              <a:ext uri="{FF2B5EF4-FFF2-40B4-BE49-F238E27FC236}">
                <a16:creationId xmlns:a16="http://schemas.microsoft.com/office/drawing/2014/main" id="{F6FDE46B-9C60-78C9-9A04-4EFACAFAEB64}"/>
              </a:ext>
            </a:extLst>
          </p:cNvPr>
          <p:cNvSpPr/>
          <p:nvPr/>
        </p:nvSpPr>
        <p:spPr>
          <a:xfrm>
            <a:off x="1524000" y="1000125"/>
            <a:ext cx="6819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ТЕОРЕМА БАЙЕСА</a:t>
            </a:r>
            <a:endParaRPr sz="420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63;p27">
            <a:extLst>
              <a:ext uri="{FF2B5EF4-FFF2-40B4-BE49-F238E27FC236}">
                <a16:creationId xmlns:a16="http://schemas.microsoft.com/office/drawing/2014/main" id="{53559033-4A7B-BE90-B7F7-843EAFFD8D0F}"/>
              </a:ext>
            </a:extLst>
          </p:cNvPr>
          <p:cNvSpPr/>
          <p:nvPr/>
        </p:nvSpPr>
        <p:spPr>
          <a:xfrm>
            <a:off x="2124074" y="2619375"/>
            <a:ext cx="1154620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Inter"/>
              <a:buNone/>
            </a:pPr>
            <a:r>
              <a:rPr lang="en-US" sz="27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Обозначим через </a:t>
            </a:r>
            <a:r>
              <a:rPr lang="en-US" sz="2700" b="1" i="1" dirty="0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7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результат теста, через </a:t>
            </a:r>
            <a:r>
              <a:rPr lang="en-US" sz="2700" b="1" i="1" dirty="0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d </a:t>
            </a:r>
            <a:r>
              <a:rPr lang="en-US" sz="27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— наличие болезни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64;p27">
            <a:extLst>
              <a:ext uri="{FF2B5EF4-FFF2-40B4-BE49-F238E27FC236}">
                <a16:creationId xmlns:a16="http://schemas.microsoft.com/office/drawing/2014/main" id="{DA0A9DDB-8780-2D28-400F-ADC751BE97CE}"/>
              </a:ext>
            </a:extLst>
          </p:cNvPr>
          <p:cNvSpPr/>
          <p:nvPr/>
        </p:nvSpPr>
        <p:spPr>
          <a:xfrm>
            <a:off x="1457325" y="4810125"/>
            <a:ext cx="620839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ea typeface="Inter"/>
                <a:cs typeface="Inter"/>
                <a:sym typeface="Inter"/>
              </a:rPr>
              <a:t>Используем теорему Байеса: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65;p27">
            <a:extLst>
              <a:ext uri="{FF2B5EF4-FFF2-40B4-BE49-F238E27FC236}">
                <a16:creationId xmlns:a16="http://schemas.microsoft.com/office/drawing/2014/main" id="{04A90C30-FEB7-9935-4369-9C5F5693C08E}"/>
              </a:ext>
            </a:extLst>
          </p:cNvPr>
          <p:cNvSpPr/>
          <p:nvPr/>
        </p:nvSpPr>
        <p:spPr>
          <a:xfrm>
            <a:off x="2133600" y="3228975"/>
            <a:ext cx="97440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861BE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p(t = 1) = p(t = 1 </a:t>
            </a:r>
            <a:r>
              <a:rPr lang="en-US" sz="2700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2700" b="1">
                <a:solidFill>
                  <a:srgbClr val="861BE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 = 1)p(d = 1) + p(t = 1 </a:t>
            </a:r>
            <a:r>
              <a:rPr lang="en-US" sz="2700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2700" b="1">
                <a:solidFill>
                  <a:srgbClr val="861BE3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 = 0)p(d = 0)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666;p27">
            <a:extLst>
              <a:ext uri="{FF2B5EF4-FFF2-40B4-BE49-F238E27FC236}">
                <a16:creationId xmlns:a16="http://schemas.microsoft.com/office/drawing/2014/main" id="{60A73BE3-7428-FDCD-90A1-B26B144366BA}"/>
              </a:ext>
            </a:extLst>
          </p:cNvPr>
          <p:cNvSpPr/>
          <p:nvPr/>
        </p:nvSpPr>
        <p:spPr>
          <a:xfrm>
            <a:off x="1524000" y="5753100"/>
            <a:ext cx="27527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p(d = 1 </a:t>
            </a:r>
            <a:r>
              <a:rPr lang="en-US" sz="2700">
                <a:solidFill>
                  <a:srgbClr val="44EB99"/>
                </a:solidFill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t = 1) =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67;p27">
            <a:extLst>
              <a:ext uri="{FF2B5EF4-FFF2-40B4-BE49-F238E27FC236}">
                <a16:creationId xmlns:a16="http://schemas.microsoft.com/office/drawing/2014/main" id="{61F3059F-7ECC-6118-9288-A75484234B90}"/>
              </a:ext>
            </a:extLst>
          </p:cNvPr>
          <p:cNvSpPr/>
          <p:nvPr/>
        </p:nvSpPr>
        <p:spPr>
          <a:xfrm>
            <a:off x="12534900" y="5753100"/>
            <a:ext cx="342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=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68;p27">
            <a:extLst>
              <a:ext uri="{FF2B5EF4-FFF2-40B4-BE49-F238E27FC236}">
                <a16:creationId xmlns:a16="http://schemas.microsoft.com/office/drawing/2014/main" id="{AEDB6EDD-AEE0-1532-D833-FB6BDD25CAC2}"/>
              </a:ext>
            </a:extLst>
          </p:cNvPr>
          <p:cNvSpPr/>
          <p:nvPr/>
        </p:nvSpPr>
        <p:spPr>
          <a:xfrm>
            <a:off x="6496050" y="5419725"/>
            <a:ext cx="37814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p(t = 1 </a:t>
            </a:r>
            <a:r>
              <a:rPr lang="en-US" sz="2700">
                <a:solidFill>
                  <a:srgbClr val="44EB99"/>
                </a:solidFill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d = 1)p(d = 1)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69;p27">
            <a:extLst>
              <a:ext uri="{FF2B5EF4-FFF2-40B4-BE49-F238E27FC236}">
                <a16:creationId xmlns:a16="http://schemas.microsoft.com/office/drawing/2014/main" id="{DE450B13-2947-9AA7-94D6-0BD01EC2481B}"/>
              </a:ext>
            </a:extLst>
          </p:cNvPr>
          <p:cNvSpPr/>
          <p:nvPr/>
        </p:nvSpPr>
        <p:spPr>
          <a:xfrm>
            <a:off x="4419600" y="6048375"/>
            <a:ext cx="81057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p(t = 1</a:t>
            </a:r>
            <a:r>
              <a:rPr lang="en-US" sz="2700">
                <a:solidFill>
                  <a:srgbClr val="44EB99"/>
                </a:solidFill>
                <a:ea typeface="Inter"/>
                <a:cs typeface="Inter"/>
                <a:sym typeface="Inter"/>
              </a:rPr>
              <a:t> |</a:t>
            </a: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 d = 1)p(d = 1) + p(t = 1 </a:t>
            </a:r>
            <a:r>
              <a:rPr lang="en-US" sz="2700">
                <a:solidFill>
                  <a:srgbClr val="44EB99"/>
                </a:solidFill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d = 0)p(d = 0)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B6386-8135-E498-420E-0FE51A4CCED6}"/>
              </a:ext>
            </a:extLst>
          </p:cNvPr>
          <p:cNvSpPr txBox="1"/>
          <p:nvPr/>
        </p:nvSpPr>
        <p:spPr>
          <a:xfrm>
            <a:off x="4125951" y="8497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5" name="Google Shape;679;p28" descr="preencoded.png">
            <a:extLst>
              <a:ext uri="{FF2B5EF4-FFF2-40B4-BE49-F238E27FC236}">
                <a16:creationId xmlns:a16="http://schemas.microsoft.com/office/drawing/2014/main" id="{1B8AA2D5-5BA1-C636-1888-0EB822C8F81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43975" y="7467600"/>
            <a:ext cx="4486275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84;p28">
            <a:extLst>
              <a:ext uri="{FF2B5EF4-FFF2-40B4-BE49-F238E27FC236}">
                <a16:creationId xmlns:a16="http://schemas.microsoft.com/office/drawing/2014/main" id="{FFF1D754-4B3E-E66F-EEBC-51B7A1BB88ED}"/>
              </a:ext>
            </a:extLst>
          </p:cNvPr>
          <p:cNvSpPr/>
          <p:nvPr/>
        </p:nvSpPr>
        <p:spPr>
          <a:xfrm>
            <a:off x="8324850" y="7277100"/>
            <a:ext cx="342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=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5;p28">
            <a:extLst>
              <a:ext uri="{FF2B5EF4-FFF2-40B4-BE49-F238E27FC236}">
                <a16:creationId xmlns:a16="http://schemas.microsoft.com/office/drawing/2014/main" id="{556FFA64-FC8C-25E7-1FF3-5ED3A0E9DA91}"/>
              </a:ext>
            </a:extLst>
          </p:cNvPr>
          <p:cNvSpPr/>
          <p:nvPr/>
        </p:nvSpPr>
        <p:spPr>
          <a:xfrm>
            <a:off x="13582650" y="7277100"/>
            <a:ext cx="11715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= 0.16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86;p28">
            <a:extLst>
              <a:ext uri="{FF2B5EF4-FFF2-40B4-BE49-F238E27FC236}">
                <a16:creationId xmlns:a16="http://schemas.microsoft.com/office/drawing/2014/main" id="{485C0F35-89A6-E731-3E09-866C24F7BC2B}"/>
              </a:ext>
            </a:extLst>
          </p:cNvPr>
          <p:cNvSpPr/>
          <p:nvPr/>
        </p:nvSpPr>
        <p:spPr>
          <a:xfrm>
            <a:off x="8924925" y="6943725"/>
            <a:ext cx="26003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0.95 * 0.01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87;p28">
            <a:extLst>
              <a:ext uri="{FF2B5EF4-FFF2-40B4-BE49-F238E27FC236}">
                <a16:creationId xmlns:a16="http://schemas.microsoft.com/office/drawing/2014/main" id="{9BEA29CD-C419-350D-A52A-E05CA03D630F}"/>
              </a:ext>
            </a:extLst>
          </p:cNvPr>
          <p:cNvSpPr/>
          <p:nvPr/>
        </p:nvSpPr>
        <p:spPr>
          <a:xfrm>
            <a:off x="8924925" y="7572375"/>
            <a:ext cx="46767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0.95 * 0.01 + 0.05 * 0.99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767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3900" y="7372350"/>
            <a:ext cx="9943133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2266950"/>
            <a:ext cx="1263015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9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000000"/>
                </a:solidFill>
                <a:latin typeface="+mj-lt"/>
                <a:ea typeface="Inter Black"/>
                <a:cs typeface="Inter Black"/>
                <a:sym typeface="Inter Black"/>
              </a:rPr>
              <a:t>ТЕОРЕМА БАЙЕСА</a:t>
            </a:r>
            <a:endParaRPr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29"/>
          <p:cNvSpPr/>
          <p:nvPr/>
        </p:nvSpPr>
        <p:spPr>
          <a:xfrm>
            <a:off x="2105025" y="4895849"/>
            <a:ext cx="12477750" cy="3872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Inter"/>
              <a:buNone/>
            </a:pP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Прокурор говорит: «Шанс, что у подсудимого была бы именно такая группа крови, если бы он был невиновен – всего 1%; значит, с вероятностью 99% он виновен». В чём не прав прокурор?</a:t>
            </a:r>
            <a:b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Адвокат говорит: «В городе живёт миллион человек, то есть у 10000 из них такая группа крови. Значит, всё, что говорит нам эта кровь – это что подсудимый совершил убийство с вероятностью 0.01%; никакое это не доказательство». В чём не прав адвокат?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9"/>
          <p:cNvSpPr/>
          <p:nvPr/>
        </p:nvSpPr>
        <p:spPr>
          <a:xfrm>
            <a:off x="2124075" y="2619375"/>
            <a:ext cx="117729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Inter"/>
              <a:buNone/>
            </a:pP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Произошло убийство. На месте убийства найдена кровь, которая явно принадлежит убийце. Кровь принадлежит редкой группе, которая присутствует у 1% населения, в том числе у подсудимого.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29"/>
          <p:cNvSpPr/>
          <p:nvPr/>
        </p:nvSpPr>
        <p:spPr>
          <a:xfrm>
            <a:off x="1571625" y="4895850"/>
            <a:ext cx="533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861BE3"/>
                </a:solidFill>
                <a:ea typeface="Inter ExtraBold"/>
                <a:cs typeface="Inter ExtraBold"/>
                <a:sym typeface="Inter ExtraBold"/>
              </a:rPr>
              <a:t>1.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29"/>
          <p:cNvSpPr/>
          <p:nvPr/>
        </p:nvSpPr>
        <p:spPr>
          <a:xfrm>
            <a:off x="1571625" y="6438900"/>
            <a:ext cx="3619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861BE3"/>
                </a:solidFill>
                <a:ea typeface="Inter ExtraBold"/>
                <a:cs typeface="Inter ExtraBold"/>
                <a:sym typeface="Inter ExtraBold"/>
              </a:rPr>
              <a:t>2.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3900" y="7372350"/>
            <a:ext cx="9943133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3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000000"/>
                </a:solidFill>
                <a:latin typeface="+mj-lt"/>
                <a:ea typeface="Inter Black"/>
                <a:cs typeface="Inter Black"/>
                <a:sym typeface="Inter Black"/>
              </a:rPr>
              <a:t>РЕАЛЬНЫЕ СЛУЧАИ</a:t>
            </a:r>
            <a:endParaRPr sz="420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0"/>
          <p:cNvSpPr/>
          <p:nvPr/>
        </p:nvSpPr>
        <p:spPr>
          <a:xfrm>
            <a:off x="2124075" y="2619375"/>
            <a:ext cx="12477750" cy="397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Inter"/>
              <a:buNone/>
            </a:pP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Прокурор указал, что O.J. Simpson уже бил жену в прошлом. Адвокат ответил: «Убивают только одну из 2500 женщин, подвергавшихся семейному насилию, так что это вообще нерелевантно». Суд согласился с адвокатом; верно ли это рассуждение?</a:t>
            </a:r>
            <a:b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</a:b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У Sally Clark погибли два младенца; прокурор указал, что вероятность двух случаев SIDS в одной семье, которую он получил из статистики одиночных случаев, — около 1 из 73 миллионов; в чём он не прав?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0"/>
          <p:cNvSpPr/>
          <p:nvPr/>
        </p:nvSpPr>
        <p:spPr>
          <a:xfrm>
            <a:off x="1647825" y="2619375"/>
            <a:ext cx="4762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861BE3"/>
                </a:solidFill>
                <a:ea typeface="Inter ExtraBold"/>
                <a:cs typeface="Inter ExtraBold"/>
                <a:sym typeface="Inter ExtraBold"/>
              </a:rPr>
              <a:t>1.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0"/>
          <p:cNvSpPr/>
          <p:nvPr/>
        </p:nvSpPr>
        <p:spPr>
          <a:xfrm>
            <a:off x="1647825" y="4581525"/>
            <a:ext cx="3619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861BE3"/>
                </a:solidFill>
                <a:ea typeface="Inter ExtraBold"/>
                <a:cs typeface="Inter ExtraBold"/>
                <a:sym typeface="Inter ExtraBold"/>
              </a:rPr>
              <a:t>2.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39" name="Google Shape;46;p3">
            <a:extLst>
              <a:ext uri="{FF2B5EF4-FFF2-40B4-BE49-F238E27FC236}">
                <a16:creationId xmlns:a16="http://schemas.microsoft.com/office/drawing/2014/main" id="{52C1DC7F-468F-DB77-BF02-2C2CCD2ABC29}"/>
              </a:ext>
            </a:extLst>
          </p:cNvPr>
          <p:cNvSpPr/>
          <p:nvPr/>
        </p:nvSpPr>
        <p:spPr>
          <a:xfrm>
            <a:off x="1524000" y="1000125"/>
            <a:ext cx="10020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ru-RU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ДИАГРАММА ЧАСТОТ</a:t>
            </a:r>
            <a:endParaRPr lang="ru-RU"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64;p4" descr="preencoded.png">
            <a:extLst>
              <a:ext uri="{FF2B5EF4-FFF2-40B4-BE49-F238E27FC236}">
                <a16:creationId xmlns:a16="http://schemas.microsoft.com/office/drawing/2014/main" id="{3D5B8838-787B-49DB-03C3-ABC4C50ABE9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57475" y="4953000"/>
            <a:ext cx="56673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5;p4" descr="preencoded.png">
            <a:extLst>
              <a:ext uri="{FF2B5EF4-FFF2-40B4-BE49-F238E27FC236}">
                <a16:creationId xmlns:a16="http://schemas.microsoft.com/office/drawing/2014/main" id="{C94C1C02-F66A-28BE-DF74-420C65C5FA3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57475" y="8991600"/>
            <a:ext cx="122586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6;p4" descr="preencoded.png">
            <a:extLst>
              <a:ext uri="{FF2B5EF4-FFF2-40B4-BE49-F238E27FC236}">
                <a16:creationId xmlns:a16="http://schemas.microsoft.com/office/drawing/2014/main" id="{30B05893-8916-006D-56B8-FDC6365A50D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306050" y="4953000"/>
            <a:ext cx="492442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;p4" descr="preencoded.png">
            <a:extLst>
              <a:ext uri="{FF2B5EF4-FFF2-40B4-BE49-F238E27FC236}">
                <a16:creationId xmlns:a16="http://schemas.microsoft.com/office/drawing/2014/main" id="{37FC7344-EF4E-6692-B469-F1A83CD588A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76450" y="2289270"/>
            <a:ext cx="619125" cy="285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;p4" descr="preencoded.png">
            <a:extLst>
              <a:ext uri="{FF2B5EF4-FFF2-40B4-BE49-F238E27FC236}">
                <a16:creationId xmlns:a16="http://schemas.microsoft.com/office/drawing/2014/main" id="{EA227A2A-C847-924C-CA30-AFB8CFC0A63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76450" y="6334837"/>
            <a:ext cx="619125" cy="285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9;p4" descr="preencoded.png">
            <a:extLst>
              <a:ext uri="{FF2B5EF4-FFF2-40B4-BE49-F238E27FC236}">
                <a16:creationId xmlns:a16="http://schemas.microsoft.com/office/drawing/2014/main" id="{BD38A1DB-B30D-6B77-E22E-2620AE137E48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725025" y="2238375"/>
            <a:ext cx="619125" cy="28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0;p4" descr="preencoded.png">
            <a:extLst>
              <a:ext uri="{FF2B5EF4-FFF2-40B4-BE49-F238E27FC236}">
                <a16:creationId xmlns:a16="http://schemas.microsoft.com/office/drawing/2014/main" id="{C30FDEC0-6153-B37E-9F7D-62BDD53AE7C6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33725" y="4772025"/>
            <a:ext cx="7620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1;p4" descr="preencoded.png">
            <a:extLst>
              <a:ext uri="{FF2B5EF4-FFF2-40B4-BE49-F238E27FC236}">
                <a16:creationId xmlns:a16="http://schemas.microsoft.com/office/drawing/2014/main" id="{28983B00-DA09-9228-2BD9-D8633405D221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33725" y="8820150"/>
            <a:ext cx="7620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2;p4" descr="preencoded.png">
            <a:extLst>
              <a:ext uri="{FF2B5EF4-FFF2-40B4-BE49-F238E27FC236}">
                <a16:creationId xmlns:a16="http://schemas.microsoft.com/office/drawing/2014/main" id="{CA67D06B-4341-10C1-223C-EEFF0A546A05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29575" y="7953375"/>
            <a:ext cx="762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3;p4" descr="preencoded.png">
            <a:extLst>
              <a:ext uri="{FF2B5EF4-FFF2-40B4-BE49-F238E27FC236}">
                <a16:creationId xmlns:a16="http://schemas.microsoft.com/office/drawing/2014/main" id="{AD8E0524-FC4C-69A0-76D2-3EB0425970C3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782300" y="2352675"/>
            <a:ext cx="7620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4;p4" descr="preencoded.png">
            <a:extLst>
              <a:ext uri="{FF2B5EF4-FFF2-40B4-BE49-F238E27FC236}">
                <a16:creationId xmlns:a16="http://schemas.microsoft.com/office/drawing/2014/main" id="{1928555D-A805-29D5-F4EB-33206212AF8A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43350" y="4267200"/>
            <a:ext cx="7715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75;p4" descr="preencoded.png">
            <a:extLst>
              <a:ext uri="{FF2B5EF4-FFF2-40B4-BE49-F238E27FC236}">
                <a16:creationId xmlns:a16="http://schemas.microsoft.com/office/drawing/2014/main" id="{E9CD33AC-0739-FF60-7445-031F9B949516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943350" y="8724900"/>
            <a:ext cx="771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6;p4" descr="preencoded.png">
            <a:extLst>
              <a:ext uri="{FF2B5EF4-FFF2-40B4-BE49-F238E27FC236}">
                <a16:creationId xmlns:a16="http://schemas.microsoft.com/office/drawing/2014/main" id="{447029CD-CB63-74E2-DE0C-DA500AD626A7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839200" y="8086725"/>
            <a:ext cx="7715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7;p4" descr="preencoded.png">
            <a:extLst>
              <a:ext uri="{FF2B5EF4-FFF2-40B4-BE49-F238E27FC236}">
                <a16:creationId xmlns:a16="http://schemas.microsoft.com/office/drawing/2014/main" id="{1D65659E-4D11-0D83-6073-8795B3EA78F7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591925" y="3714750"/>
            <a:ext cx="7715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8;p4" descr="preencoded.png">
            <a:extLst>
              <a:ext uri="{FF2B5EF4-FFF2-40B4-BE49-F238E27FC236}">
                <a16:creationId xmlns:a16="http://schemas.microsoft.com/office/drawing/2014/main" id="{1CCE08C8-D421-91FA-FDCF-EA2C6D890C18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762500" y="2286000"/>
            <a:ext cx="7715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9;p4" descr="preencoded.png">
            <a:extLst>
              <a:ext uri="{FF2B5EF4-FFF2-40B4-BE49-F238E27FC236}">
                <a16:creationId xmlns:a16="http://schemas.microsoft.com/office/drawing/2014/main" id="{C0504176-1B2A-6221-56C7-5A66697AC7A7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762500" y="8591550"/>
            <a:ext cx="7715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0;p4" descr="preencoded.png">
            <a:extLst>
              <a:ext uri="{FF2B5EF4-FFF2-40B4-BE49-F238E27FC236}">
                <a16:creationId xmlns:a16="http://schemas.microsoft.com/office/drawing/2014/main" id="{A577B28B-9C7A-0BF5-B923-063BFF29BFA3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658350" y="8315325"/>
            <a:ext cx="7715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81;p4" descr="preencoded.png">
            <a:extLst>
              <a:ext uri="{FF2B5EF4-FFF2-40B4-BE49-F238E27FC236}">
                <a16:creationId xmlns:a16="http://schemas.microsoft.com/office/drawing/2014/main" id="{D86BB5BF-62AE-8A33-A578-253207DE8F24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2411075" y="3886200"/>
            <a:ext cx="7715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82;p4" descr="preencoded.png">
            <a:extLst>
              <a:ext uri="{FF2B5EF4-FFF2-40B4-BE49-F238E27FC236}">
                <a16:creationId xmlns:a16="http://schemas.microsoft.com/office/drawing/2014/main" id="{22BDAF73-85A2-EDA9-A03B-3C4061EBFBA6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581650" y="2476500"/>
            <a:ext cx="77152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83;p4" descr="preencoded.png">
            <a:extLst>
              <a:ext uri="{FF2B5EF4-FFF2-40B4-BE49-F238E27FC236}">
                <a16:creationId xmlns:a16="http://schemas.microsoft.com/office/drawing/2014/main" id="{7E4A6E1C-4C40-5747-0ED8-39F286CBBF9A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81650" y="8315325"/>
            <a:ext cx="7715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84;p4" descr="preencoded.png">
            <a:extLst>
              <a:ext uri="{FF2B5EF4-FFF2-40B4-BE49-F238E27FC236}">
                <a16:creationId xmlns:a16="http://schemas.microsoft.com/office/drawing/2014/main" id="{0FB90FF3-94CA-13E9-BEB1-C0A85126F4F7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0477500" y="7581900"/>
            <a:ext cx="7715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85;p4" descr="preencoded.png">
            <a:extLst>
              <a:ext uri="{FF2B5EF4-FFF2-40B4-BE49-F238E27FC236}">
                <a16:creationId xmlns:a16="http://schemas.microsoft.com/office/drawing/2014/main" id="{EB440B4A-483A-268B-CA9A-6E282CD25314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3230225" y="4295775"/>
            <a:ext cx="77152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86;p4" descr="preencoded.png">
            <a:extLst>
              <a:ext uri="{FF2B5EF4-FFF2-40B4-BE49-F238E27FC236}">
                <a16:creationId xmlns:a16="http://schemas.microsoft.com/office/drawing/2014/main" id="{BD7ABAC0-1E8F-EBEE-D8AC-D4111ED7DBC9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400800" y="3714750"/>
            <a:ext cx="7715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7;p4" descr="preencoded.png">
            <a:extLst>
              <a:ext uri="{FF2B5EF4-FFF2-40B4-BE49-F238E27FC236}">
                <a16:creationId xmlns:a16="http://schemas.microsoft.com/office/drawing/2014/main" id="{C550BF3A-C0F9-6518-05CC-C757EC8C8BC1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400800" y="7486650"/>
            <a:ext cx="77152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88;p4" descr="preencoded.png">
            <a:extLst>
              <a:ext uri="{FF2B5EF4-FFF2-40B4-BE49-F238E27FC236}">
                <a16:creationId xmlns:a16="http://schemas.microsoft.com/office/drawing/2014/main" id="{51E6297E-2AA2-D348-0DF9-590620A63850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296650" y="6810375"/>
            <a:ext cx="7715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89;p4" descr="preencoded.png">
            <a:extLst>
              <a:ext uri="{FF2B5EF4-FFF2-40B4-BE49-F238E27FC236}">
                <a16:creationId xmlns:a16="http://schemas.microsoft.com/office/drawing/2014/main" id="{11249B55-705D-DDAA-0C89-AAD71C2F4C5E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2925425" y="7372350"/>
            <a:ext cx="7715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90;p4" descr="preencoded.png">
            <a:extLst>
              <a:ext uri="{FF2B5EF4-FFF2-40B4-BE49-F238E27FC236}">
                <a16:creationId xmlns:a16="http://schemas.microsoft.com/office/drawing/2014/main" id="{3505C6E7-F358-6B1F-2480-8F4164E827FB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4049375" y="4610100"/>
            <a:ext cx="7715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91;p4" descr="preencoded.png">
            <a:extLst>
              <a:ext uri="{FF2B5EF4-FFF2-40B4-BE49-F238E27FC236}">
                <a16:creationId xmlns:a16="http://schemas.microsoft.com/office/drawing/2014/main" id="{B04BD69D-06C8-30DE-E7AF-5F2FF635D4F1}"/>
              </a:ext>
            </a:extLst>
          </p:cNvPr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7219950" y="4676775"/>
            <a:ext cx="7620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92;p4" descr="preencoded.png">
            <a:extLst>
              <a:ext uri="{FF2B5EF4-FFF2-40B4-BE49-F238E27FC236}">
                <a16:creationId xmlns:a16="http://schemas.microsoft.com/office/drawing/2014/main" id="{F67D9D3F-1464-DA81-5CF4-8995BD9179F1}"/>
              </a:ext>
            </a:extLst>
          </p:cNvPr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7219950" y="7019925"/>
            <a:ext cx="7620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93;p4" descr="preencoded.png">
            <a:extLst>
              <a:ext uri="{FF2B5EF4-FFF2-40B4-BE49-F238E27FC236}">
                <a16:creationId xmlns:a16="http://schemas.microsoft.com/office/drawing/2014/main" id="{DD1A0E25-0A6F-44D3-13FC-DBF3AC482C6B}"/>
              </a:ext>
            </a:extLst>
          </p:cNvPr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2115800" y="6334125"/>
            <a:ext cx="76200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94;p4" descr="preencoded.png">
            <a:extLst>
              <a:ext uri="{FF2B5EF4-FFF2-40B4-BE49-F238E27FC236}">
                <a16:creationId xmlns:a16="http://schemas.microsoft.com/office/drawing/2014/main" id="{CEC39719-92EC-A107-3220-7BEBC7EDCE6F}"/>
              </a:ext>
            </a:extLst>
          </p:cNvPr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3744575" y="8886825"/>
            <a:ext cx="762000" cy="1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96;p4">
            <a:extLst>
              <a:ext uri="{FF2B5EF4-FFF2-40B4-BE49-F238E27FC236}">
                <a16:creationId xmlns:a16="http://schemas.microsoft.com/office/drawing/2014/main" id="{A4F28A7A-5044-64D6-7F81-180A52B118A7}"/>
              </a:ext>
            </a:extLst>
          </p:cNvPr>
          <p:cNvSpPr/>
          <p:nvPr/>
        </p:nvSpPr>
        <p:spPr>
          <a:xfrm>
            <a:off x="2057400" y="2438860"/>
            <a:ext cx="381000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30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97;p4">
            <a:extLst>
              <a:ext uri="{FF2B5EF4-FFF2-40B4-BE49-F238E27FC236}">
                <a16:creationId xmlns:a16="http://schemas.microsoft.com/office/drawing/2014/main" id="{E88097A3-F9C8-860E-F0A6-65A65B1081CE}"/>
              </a:ext>
            </a:extLst>
          </p:cNvPr>
          <p:cNvSpPr/>
          <p:nvPr/>
        </p:nvSpPr>
        <p:spPr>
          <a:xfrm>
            <a:off x="2114550" y="4043558"/>
            <a:ext cx="3333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98;p4">
            <a:extLst>
              <a:ext uri="{FF2B5EF4-FFF2-40B4-BE49-F238E27FC236}">
                <a16:creationId xmlns:a16="http://schemas.microsoft.com/office/drawing/2014/main" id="{E3A73635-2CAF-E2FB-ED8D-3B089EAD0DC9}"/>
              </a:ext>
            </a:extLst>
          </p:cNvPr>
          <p:cNvSpPr/>
          <p:nvPr/>
        </p:nvSpPr>
        <p:spPr>
          <a:xfrm>
            <a:off x="2076450" y="3241209"/>
            <a:ext cx="3714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99;p4">
            <a:extLst>
              <a:ext uri="{FF2B5EF4-FFF2-40B4-BE49-F238E27FC236}">
                <a16:creationId xmlns:a16="http://schemas.microsoft.com/office/drawing/2014/main" id="{2368A74C-2B0A-0B22-83C0-79498BCC1BA1}"/>
              </a:ext>
            </a:extLst>
          </p:cNvPr>
          <p:cNvSpPr/>
          <p:nvPr/>
        </p:nvSpPr>
        <p:spPr>
          <a:xfrm>
            <a:off x="2247900" y="4845907"/>
            <a:ext cx="20002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100;p4">
            <a:extLst>
              <a:ext uri="{FF2B5EF4-FFF2-40B4-BE49-F238E27FC236}">
                <a16:creationId xmlns:a16="http://schemas.microsoft.com/office/drawing/2014/main" id="{C9112528-95DE-7103-C683-D843A5D9EE9F}"/>
              </a:ext>
            </a:extLst>
          </p:cNvPr>
          <p:cNvSpPr/>
          <p:nvPr/>
        </p:nvSpPr>
        <p:spPr>
          <a:xfrm>
            <a:off x="2057400" y="6484427"/>
            <a:ext cx="381000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30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101;p4">
            <a:extLst>
              <a:ext uri="{FF2B5EF4-FFF2-40B4-BE49-F238E27FC236}">
                <a16:creationId xmlns:a16="http://schemas.microsoft.com/office/drawing/2014/main" id="{0CF5DB39-BDE3-39CB-5767-4F0471B20D13}"/>
              </a:ext>
            </a:extLst>
          </p:cNvPr>
          <p:cNvSpPr/>
          <p:nvPr/>
        </p:nvSpPr>
        <p:spPr>
          <a:xfrm>
            <a:off x="2114550" y="8089125"/>
            <a:ext cx="3333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102;p4">
            <a:extLst>
              <a:ext uri="{FF2B5EF4-FFF2-40B4-BE49-F238E27FC236}">
                <a16:creationId xmlns:a16="http://schemas.microsoft.com/office/drawing/2014/main" id="{97B07D5C-6370-6154-16B8-C1BD848889B3}"/>
              </a:ext>
            </a:extLst>
          </p:cNvPr>
          <p:cNvSpPr/>
          <p:nvPr/>
        </p:nvSpPr>
        <p:spPr>
          <a:xfrm>
            <a:off x="2076450" y="7286776"/>
            <a:ext cx="3714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103;p4">
            <a:extLst>
              <a:ext uri="{FF2B5EF4-FFF2-40B4-BE49-F238E27FC236}">
                <a16:creationId xmlns:a16="http://schemas.microsoft.com/office/drawing/2014/main" id="{621C4AD8-E303-4DE7-FC8B-77F0ED499E60}"/>
              </a:ext>
            </a:extLst>
          </p:cNvPr>
          <p:cNvSpPr/>
          <p:nvPr/>
        </p:nvSpPr>
        <p:spPr>
          <a:xfrm>
            <a:off x="2247900" y="8891476"/>
            <a:ext cx="20002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104;p4">
            <a:extLst>
              <a:ext uri="{FF2B5EF4-FFF2-40B4-BE49-F238E27FC236}">
                <a16:creationId xmlns:a16="http://schemas.microsoft.com/office/drawing/2014/main" id="{32F612CC-6A59-3288-2B5A-8AF4441DB4DB}"/>
              </a:ext>
            </a:extLst>
          </p:cNvPr>
          <p:cNvSpPr/>
          <p:nvPr/>
        </p:nvSpPr>
        <p:spPr>
          <a:xfrm>
            <a:off x="9705975" y="2883043"/>
            <a:ext cx="381000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105;p4">
            <a:extLst>
              <a:ext uri="{FF2B5EF4-FFF2-40B4-BE49-F238E27FC236}">
                <a16:creationId xmlns:a16="http://schemas.microsoft.com/office/drawing/2014/main" id="{0D078D58-6F17-6F4E-673E-59FFE12FE245}"/>
              </a:ext>
            </a:extLst>
          </p:cNvPr>
          <p:cNvSpPr/>
          <p:nvPr/>
        </p:nvSpPr>
        <p:spPr>
          <a:xfrm>
            <a:off x="9705975" y="2238375"/>
            <a:ext cx="381000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06;p4">
            <a:extLst>
              <a:ext uri="{FF2B5EF4-FFF2-40B4-BE49-F238E27FC236}">
                <a16:creationId xmlns:a16="http://schemas.microsoft.com/office/drawing/2014/main" id="{9D623997-3EDE-0945-4B67-EBC9464977BF}"/>
              </a:ext>
            </a:extLst>
          </p:cNvPr>
          <p:cNvSpPr/>
          <p:nvPr/>
        </p:nvSpPr>
        <p:spPr>
          <a:xfrm>
            <a:off x="9763125" y="4172376"/>
            <a:ext cx="3333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5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107;p4">
            <a:extLst>
              <a:ext uri="{FF2B5EF4-FFF2-40B4-BE49-F238E27FC236}">
                <a16:creationId xmlns:a16="http://schemas.microsoft.com/office/drawing/2014/main" id="{83785CBB-0B2E-BC18-F51C-0B4FB5D45BA1}"/>
              </a:ext>
            </a:extLst>
          </p:cNvPr>
          <p:cNvSpPr/>
          <p:nvPr/>
        </p:nvSpPr>
        <p:spPr>
          <a:xfrm>
            <a:off x="9725025" y="3527710"/>
            <a:ext cx="3714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08;p4">
            <a:extLst>
              <a:ext uri="{FF2B5EF4-FFF2-40B4-BE49-F238E27FC236}">
                <a16:creationId xmlns:a16="http://schemas.microsoft.com/office/drawing/2014/main" id="{BAF2BEED-7B95-9B08-9521-7226279FB8A4}"/>
              </a:ext>
            </a:extLst>
          </p:cNvPr>
          <p:cNvSpPr/>
          <p:nvPr/>
        </p:nvSpPr>
        <p:spPr>
          <a:xfrm>
            <a:off x="9896475" y="4817043"/>
            <a:ext cx="20002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109;p4">
            <a:extLst>
              <a:ext uri="{FF2B5EF4-FFF2-40B4-BE49-F238E27FC236}">
                <a16:creationId xmlns:a16="http://schemas.microsoft.com/office/drawing/2014/main" id="{B6CDF958-1869-1A4C-3D17-411B67002F49}"/>
              </a:ext>
            </a:extLst>
          </p:cNvPr>
          <p:cNvSpPr/>
          <p:nvPr/>
        </p:nvSpPr>
        <p:spPr>
          <a:xfrm>
            <a:off x="2933700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4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10;p4">
            <a:extLst>
              <a:ext uri="{FF2B5EF4-FFF2-40B4-BE49-F238E27FC236}">
                <a16:creationId xmlns:a16="http://schemas.microsoft.com/office/drawing/2014/main" id="{F34A0DB6-436B-A59E-1F2E-F70901219793}"/>
              </a:ext>
            </a:extLst>
          </p:cNvPr>
          <p:cNvSpPr/>
          <p:nvPr/>
        </p:nvSpPr>
        <p:spPr>
          <a:xfrm>
            <a:off x="2933700" y="905827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4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111;p4">
            <a:extLst>
              <a:ext uri="{FF2B5EF4-FFF2-40B4-BE49-F238E27FC236}">
                <a16:creationId xmlns:a16="http://schemas.microsoft.com/office/drawing/2014/main" id="{6B4AE4B0-8CF2-D955-5BC6-035561023088}"/>
              </a:ext>
            </a:extLst>
          </p:cNvPr>
          <p:cNvSpPr/>
          <p:nvPr/>
        </p:nvSpPr>
        <p:spPr>
          <a:xfrm>
            <a:off x="10582275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112;p4">
            <a:extLst>
              <a:ext uri="{FF2B5EF4-FFF2-40B4-BE49-F238E27FC236}">
                <a16:creationId xmlns:a16="http://schemas.microsoft.com/office/drawing/2014/main" id="{68E69134-797B-A0DB-B9D2-77827BEFE105}"/>
              </a:ext>
            </a:extLst>
          </p:cNvPr>
          <p:cNvSpPr/>
          <p:nvPr/>
        </p:nvSpPr>
        <p:spPr>
          <a:xfrm>
            <a:off x="3743325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6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113;p4">
            <a:extLst>
              <a:ext uri="{FF2B5EF4-FFF2-40B4-BE49-F238E27FC236}">
                <a16:creationId xmlns:a16="http://schemas.microsoft.com/office/drawing/2014/main" id="{EBF1863A-4BAA-3D86-CF36-510BFE581C95}"/>
              </a:ext>
            </a:extLst>
          </p:cNvPr>
          <p:cNvSpPr/>
          <p:nvPr/>
        </p:nvSpPr>
        <p:spPr>
          <a:xfrm>
            <a:off x="4562475" y="905827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6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14;p4">
            <a:extLst>
              <a:ext uri="{FF2B5EF4-FFF2-40B4-BE49-F238E27FC236}">
                <a16:creationId xmlns:a16="http://schemas.microsoft.com/office/drawing/2014/main" id="{A3EDE3DA-14C3-3281-FA67-4D1925F7632C}"/>
              </a:ext>
            </a:extLst>
          </p:cNvPr>
          <p:cNvSpPr/>
          <p:nvPr/>
        </p:nvSpPr>
        <p:spPr>
          <a:xfrm>
            <a:off x="11391900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11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15;p4">
            <a:extLst>
              <a:ext uri="{FF2B5EF4-FFF2-40B4-BE49-F238E27FC236}">
                <a16:creationId xmlns:a16="http://schemas.microsoft.com/office/drawing/2014/main" id="{CCFD2EF1-E5A3-0560-FA21-9590AAB459E2}"/>
              </a:ext>
            </a:extLst>
          </p:cNvPr>
          <p:cNvSpPr/>
          <p:nvPr/>
        </p:nvSpPr>
        <p:spPr>
          <a:xfrm>
            <a:off x="4552950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8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116;p4">
            <a:extLst>
              <a:ext uri="{FF2B5EF4-FFF2-40B4-BE49-F238E27FC236}">
                <a16:creationId xmlns:a16="http://schemas.microsoft.com/office/drawing/2014/main" id="{E30E7EF9-B638-CF46-7652-2B467ABC100D}"/>
              </a:ext>
            </a:extLst>
          </p:cNvPr>
          <p:cNvSpPr/>
          <p:nvPr/>
        </p:nvSpPr>
        <p:spPr>
          <a:xfrm>
            <a:off x="6191250" y="905827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8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117;p4">
            <a:extLst>
              <a:ext uri="{FF2B5EF4-FFF2-40B4-BE49-F238E27FC236}">
                <a16:creationId xmlns:a16="http://schemas.microsoft.com/office/drawing/2014/main" id="{57739A03-296E-A645-7D38-5660237CC915}"/>
              </a:ext>
            </a:extLst>
          </p:cNvPr>
          <p:cNvSpPr/>
          <p:nvPr/>
        </p:nvSpPr>
        <p:spPr>
          <a:xfrm>
            <a:off x="12201525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12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118;p4">
            <a:extLst>
              <a:ext uri="{FF2B5EF4-FFF2-40B4-BE49-F238E27FC236}">
                <a16:creationId xmlns:a16="http://schemas.microsoft.com/office/drawing/2014/main" id="{8D4D5A9B-9077-A6FC-0A01-DF8943E8174D}"/>
              </a:ext>
            </a:extLst>
          </p:cNvPr>
          <p:cNvSpPr/>
          <p:nvPr/>
        </p:nvSpPr>
        <p:spPr>
          <a:xfrm>
            <a:off x="5362575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119;p4">
            <a:extLst>
              <a:ext uri="{FF2B5EF4-FFF2-40B4-BE49-F238E27FC236}">
                <a16:creationId xmlns:a16="http://schemas.microsoft.com/office/drawing/2014/main" id="{F7AFF2C1-2930-D9C0-AA15-D2A834578180}"/>
              </a:ext>
            </a:extLst>
          </p:cNvPr>
          <p:cNvSpPr/>
          <p:nvPr/>
        </p:nvSpPr>
        <p:spPr>
          <a:xfrm>
            <a:off x="7820025" y="905827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20;p4">
            <a:extLst>
              <a:ext uri="{FF2B5EF4-FFF2-40B4-BE49-F238E27FC236}">
                <a16:creationId xmlns:a16="http://schemas.microsoft.com/office/drawing/2014/main" id="{1A2FDD6B-E008-0C51-54A9-36D346A64873}"/>
              </a:ext>
            </a:extLst>
          </p:cNvPr>
          <p:cNvSpPr/>
          <p:nvPr/>
        </p:nvSpPr>
        <p:spPr>
          <a:xfrm>
            <a:off x="13011150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13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121;p4">
            <a:extLst>
              <a:ext uri="{FF2B5EF4-FFF2-40B4-BE49-F238E27FC236}">
                <a16:creationId xmlns:a16="http://schemas.microsoft.com/office/drawing/2014/main" id="{472931D0-57D8-B788-E688-2E3644FE961C}"/>
              </a:ext>
            </a:extLst>
          </p:cNvPr>
          <p:cNvSpPr/>
          <p:nvPr/>
        </p:nvSpPr>
        <p:spPr>
          <a:xfrm>
            <a:off x="6172200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12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122;p4">
            <a:extLst>
              <a:ext uri="{FF2B5EF4-FFF2-40B4-BE49-F238E27FC236}">
                <a16:creationId xmlns:a16="http://schemas.microsoft.com/office/drawing/2014/main" id="{0C169AA7-6AD4-47BB-D915-DBA8440649CC}"/>
              </a:ext>
            </a:extLst>
          </p:cNvPr>
          <p:cNvSpPr/>
          <p:nvPr/>
        </p:nvSpPr>
        <p:spPr>
          <a:xfrm>
            <a:off x="9448800" y="905827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12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23;p4">
            <a:extLst>
              <a:ext uri="{FF2B5EF4-FFF2-40B4-BE49-F238E27FC236}">
                <a16:creationId xmlns:a16="http://schemas.microsoft.com/office/drawing/2014/main" id="{97C28EE0-ADBA-ED81-5A91-6B73F97BDF87}"/>
              </a:ext>
            </a:extLst>
          </p:cNvPr>
          <p:cNvSpPr/>
          <p:nvPr/>
        </p:nvSpPr>
        <p:spPr>
          <a:xfrm>
            <a:off x="13820775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14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124;p4">
            <a:extLst>
              <a:ext uri="{FF2B5EF4-FFF2-40B4-BE49-F238E27FC236}">
                <a16:creationId xmlns:a16="http://schemas.microsoft.com/office/drawing/2014/main" id="{0325629D-F400-A4E4-F007-E0E00A8B7402}"/>
              </a:ext>
            </a:extLst>
          </p:cNvPr>
          <p:cNvSpPr/>
          <p:nvPr/>
        </p:nvSpPr>
        <p:spPr>
          <a:xfrm>
            <a:off x="6981825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14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125;p4">
            <a:extLst>
              <a:ext uri="{FF2B5EF4-FFF2-40B4-BE49-F238E27FC236}">
                <a16:creationId xmlns:a16="http://schemas.microsoft.com/office/drawing/2014/main" id="{6A21D503-9453-177D-7D12-9B039AAC6730}"/>
              </a:ext>
            </a:extLst>
          </p:cNvPr>
          <p:cNvSpPr/>
          <p:nvPr/>
        </p:nvSpPr>
        <p:spPr>
          <a:xfrm>
            <a:off x="11077575" y="905827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14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126;p4">
            <a:extLst>
              <a:ext uri="{FF2B5EF4-FFF2-40B4-BE49-F238E27FC236}">
                <a16:creationId xmlns:a16="http://schemas.microsoft.com/office/drawing/2014/main" id="{EF2E1C9D-FD46-042A-512C-04691ADCBBE8}"/>
              </a:ext>
            </a:extLst>
          </p:cNvPr>
          <p:cNvSpPr/>
          <p:nvPr/>
        </p:nvSpPr>
        <p:spPr>
          <a:xfrm>
            <a:off x="7791450" y="50101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16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127;p4">
            <a:extLst>
              <a:ext uri="{FF2B5EF4-FFF2-40B4-BE49-F238E27FC236}">
                <a16:creationId xmlns:a16="http://schemas.microsoft.com/office/drawing/2014/main" id="{01B76D05-A3D0-9383-89DA-761621AD8C57}"/>
              </a:ext>
            </a:extLst>
          </p:cNvPr>
          <p:cNvSpPr/>
          <p:nvPr/>
        </p:nvSpPr>
        <p:spPr>
          <a:xfrm>
            <a:off x="14335125" y="905827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18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128;p4">
            <a:extLst>
              <a:ext uri="{FF2B5EF4-FFF2-40B4-BE49-F238E27FC236}">
                <a16:creationId xmlns:a16="http://schemas.microsoft.com/office/drawing/2014/main" id="{3F366319-E15D-F879-6AF5-37489694D34F}"/>
              </a:ext>
            </a:extLst>
          </p:cNvPr>
          <p:cNvSpPr/>
          <p:nvPr/>
        </p:nvSpPr>
        <p:spPr>
          <a:xfrm>
            <a:off x="12706350" y="905827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16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129;p4">
            <a:extLst>
              <a:ext uri="{FF2B5EF4-FFF2-40B4-BE49-F238E27FC236}">
                <a16:creationId xmlns:a16="http://schemas.microsoft.com/office/drawing/2014/main" id="{8E849B22-F32D-2768-A78B-D801626B720C}"/>
              </a:ext>
            </a:extLst>
          </p:cNvPr>
          <p:cNvSpPr/>
          <p:nvPr/>
        </p:nvSpPr>
        <p:spPr>
          <a:xfrm rot="-5400000">
            <a:off x="866775" y="3276600"/>
            <a:ext cx="17716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dirty="0">
                <a:solidFill>
                  <a:srgbClr val="FFFFFF"/>
                </a:solidFill>
                <a:ea typeface="Inter"/>
                <a:cs typeface="Inter"/>
                <a:sym typeface="Inter"/>
              </a:rPr>
              <a:t>ЧАСТОТА</a:t>
            </a:r>
            <a:endParaRPr sz="225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130;p4">
            <a:extLst>
              <a:ext uri="{FF2B5EF4-FFF2-40B4-BE49-F238E27FC236}">
                <a16:creationId xmlns:a16="http://schemas.microsoft.com/office/drawing/2014/main" id="{E0DEFE6E-585D-564E-A7AA-F38A175C2C3F}"/>
              </a:ext>
            </a:extLst>
          </p:cNvPr>
          <p:cNvSpPr/>
          <p:nvPr/>
        </p:nvSpPr>
        <p:spPr>
          <a:xfrm rot="-5400000">
            <a:off x="876300" y="7319962"/>
            <a:ext cx="17621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dirty="0">
                <a:solidFill>
                  <a:srgbClr val="FFFFFF"/>
                </a:solidFill>
                <a:ea typeface="Inter"/>
                <a:cs typeface="Inter"/>
                <a:sym typeface="Inter"/>
              </a:rPr>
              <a:t>ЧАСТОТА</a:t>
            </a:r>
            <a:endParaRPr sz="225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131;p4">
            <a:extLst>
              <a:ext uri="{FF2B5EF4-FFF2-40B4-BE49-F238E27FC236}">
                <a16:creationId xmlns:a16="http://schemas.microsoft.com/office/drawing/2014/main" id="{8E9A9925-5286-28E3-8240-39DD0514ED06}"/>
              </a:ext>
            </a:extLst>
          </p:cNvPr>
          <p:cNvSpPr/>
          <p:nvPr/>
        </p:nvSpPr>
        <p:spPr>
          <a:xfrm rot="-5400000">
            <a:off x="8515350" y="3276600"/>
            <a:ext cx="17716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ЧАСТОТА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132;p4">
            <a:extLst>
              <a:ext uri="{FF2B5EF4-FFF2-40B4-BE49-F238E27FC236}">
                <a16:creationId xmlns:a16="http://schemas.microsoft.com/office/drawing/2014/main" id="{D328A389-4733-431A-CF22-3ADCE709FAD7}"/>
              </a:ext>
            </a:extLst>
          </p:cNvPr>
          <p:cNvSpPr/>
          <p:nvPr/>
        </p:nvSpPr>
        <p:spPr>
          <a:xfrm>
            <a:off x="8439150" y="4791075"/>
            <a:ext cx="2095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Х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133;p4">
            <a:extLst>
              <a:ext uri="{FF2B5EF4-FFF2-40B4-BE49-F238E27FC236}">
                <a16:creationId xmlns:a16="http://schemas.microsoft.com/office/drawing/2014/main" id="{ED381A47-3053-D00A-07A1-AF1D362F9C6A}"/>
              </a:ext>
            </a:extLst>
          </p:cNvPr>
          <p:cNvSpPr/>
          <p:nvPr/>
        </p:nvSpPr>
        <p:spPr>
          <a:xfrm>
            <a:off x="15116175" y="8839200"/>
            <a:ext cx="2095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Х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134;p4">
            <a:extLst>
              <a:ext uri="{FF2B5EF4-FFF2-40B4-BE49-F238E27FC236}">
                <a16:creationId xmlns:a16="http://schemas.microsoft.com/office/drawing/2014/main" id="{2171A0B0-8374-FA4E-AD0C-6182DA8C8B76}"/>
              </a:ext>
            </a:extLst>
          </p:cNvPr>
          <p:cNvSpPr/>
          <p:nvPr/>
        </p:nvSpPr>
        <p:spPr>
          <a:xfrm>
            <a:off x="15344775" y="4772025"/>
            <a:ext cx="2095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Х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862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39" name="Google Shape;46;p3">
            <a:extLst>
              <a:ext uri="{FF2B5EF4-FFF2-40B4-BE49-F238E27FC236}">
                <a16:creationId xmlns:a16="http://schemas.microsoft.com/office/drawing/2014/main" id="{52C1DC7F-468F-DB77-BF02-2C2CCD2ABC29}"/>
              </a:ext>
            </a:extLst>
          </p:cNvPr>
          <p:cNvSpPr/>
          <p:nvPr/>
        </p:nvSpPr>
        <p:spPr>
          <a:xfrm>
            <a:off x="1524000" y="1000125"/>
            <a:ext cx="10020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СРЕДНЕЕ</a:t>
            </a:r>
            <a:endParaRPr lang="ru-RU" sz="42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143;p5" descr="preencoded.png">
            <a:extLst>
              <a:ext uri="{FF2B5EF4-FFF2-40B4-BE49-F238E27FC236}">
                <a16:creationId xmlns:a16="http://schemas.microsoft.com/office/drawing/2014/main" id="{2CF698F4-B051-8E1D-6502-8E3E131B18E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4875" y="5567363"/>
            <a:ext cx="3800475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44;p5" descr="preencoded.png">
            <a:extLst>
              <a:ext uri="{FF2B5EF4-FFF2-40B4-BE49-F238E27FC236}">
                <a16:creationId xmlns:a16="http://schemas.microsoft.com/office/drawing/2014/main" id="{AB7735C6-15EB-ECE8-5A41-5C973C830DF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39325" y="5572125"/>
            <a:ext cx="7810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145;p5" descr="preencoded.png">
            <a:extLst>
              <a:ext uri="{FF2B5EF4-FFF2-40B4-BE49-F238E27FC236}">
                <a16:creationId xmlns:a16="http://schemas.microsoft.com/office/drawing/2014/main" id="{0611DE9F-85AB-9DC3-9968-BBBBD899A40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19991" y="5819775"/>
            <a:ext cx="10096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46;p5" descr="preencoded.png">
            <a:extLst>
              <a:ext uri="{FF2B5EF4-FFF2-40B4-BE49-F238E27FC236}">
                <a16:creationId xmlns:a16="http://schemas.microsoft.com/office/drawing/2014/main" id="{DBBA4879-67B6-8CFC-90D9-F0798F1617B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68514" y="6819900"/>
            <a:ext cx="350704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47;p5" descr="preencoded.png">
            <a:extLst>
              <a:ext uri="{FF2B5EF4-FFF2-40B4-BE49-F238E27FC236}">
                <a16:creationId xmlns:a16="http://schemas.microsoft.com/office/drawing/2014/main" id="{887EB7FD-DE56-2CC0-CE1B-80954BAC202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24000" y="2266950"/>
            <a:ext cx="954405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149;p5">
            <a:extLst>
              <a:ext uri="{FF2B5EF4-FFF2-40B4-BE49-F238E27FC236}">
                <a16:creationId xmlns:a16="http://schemas.microsoft.com/office/drawing/2014/main" id="{6CBDA299-CC6C-3BB4-171E-D8A05E9D6E31}"/>
              </a:ext>
            </a:extLst>
          </p:cNvPr>
          <p:cNvSpPr/>
          <p:nvPr/>
        </p:nvSpPr>
        <p:spPr>
          <a:xfrm>
            <a:off x="2781300" y="4981575"/>
            <a:ext cx="8286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 kern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m</a:t>
            </a:r>
            <a:endParaRPr sz="7200"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150;p5">
            <a:extLst>
              <a:ext uri="{FF2B5EF4-FFF2-40B4-BE49-F238E27FC236}">
                <a16:creationId xmlns:a16="http://schemas.microsoft.com/office/drawing/2014/main" id="{0D679BC9-6CB3-DC8F-E4BF-72D433CA5C27}"/>
              </a:ext>
            </a:extLst>
          </p:cNvPr>
          <p:cNvSpPr/>
          <p:nvPr/>
        </p:nvSpPr>
        <p:spPr>
          <a:xfrm>
            <a:off x="3743325" y="506730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 kern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=</a:t>
            </a:r>
            <a:endParaRPr sz="7200"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51;p5">
            <a:extLst>
              <a:ext uri="{FF2B5EF4-FFF2-40B4-BE49-F238E27FC236}">
                <a16:creationId xmlns:a16="http://schemas.microsoft.com/office/drawing/2014/main" id="{94B1895C-87D0-6FD4-870B-9D2FFD44E2FA}"/>
              </a:ext>
            </a:extLst>
          </p:cNvPr>
          <p:cNvSpPr/>
          <p:nvPr/>
        </p:nvSpPr>
        <p:spPr>
          <a:xfrm>
            <a:off x="8867775" y="506730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 kern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=</a:t>
            </a:r>
            <a:endParaRPr sz="7200"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52;p5">
            <a:extLst>
              <a:ext uri="{FF2B5EF4-FFF2-40B4-BE49-F238E27FC236}">
                <a16:creationId xmlns:a16="http://schemas.microsoft.com/office/drawing/2014/main" id="{AF679C42-D8A1-A245-FD8B-A0E4B2328149}"/>
              </a:ext>
            </a:extLst>
          </p:cNvPr>
          <p:cNvSpPr/>
          <p:nvPr/>
        </p:nvSpPr>
        <p:spPr>
          <a:xfrm>
            <a:off x="10772775" y="506730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 kern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=</a:t>
            </a:r>
            <a:endParaRPr sz="7200"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53;p5">
            <a:extLst>
              <a:ext uri="{FF2B5EF4-FFF2-40B4-BE49-F238E27FC236}">
                <a16:creationId xmlns:a16="http://schemas.microsoft.com/office/drawing/2014/main" id="{EF4D529F-8041-E14F-A352-4D92FA074563}"/>
              </a:ext>
            </a:extLst>
          </p:cNvPr>
          <p:cNvSpPr/>
          <p:nvPr/>
        </p:nvSpPr>
        <p:spPr>
          <a:xfrm>
            <a:off x="4695825" y="4486275"/>
            <a:ext cx="381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 kern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2 + 3 + 4</a:t>
            </a:r>
            <a:endParaRPr sz="7200"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54;p5">
            <a:extLst>
              <a:ext uri="{FF2B5EF4-FFF2-40B4-BE49-F238E27FC236}">
                <a16:creationId xmlns:a16="http://schemas.microsoft.com/office/drawing/2014/main" id="{C5A9FE96-70DD-BB4B-3E5E-A84068BE082D}"/>
              </a:ext>
            </a:extLst>
          </p:cNvPr>
          <p:cNvSpPr/>
          <p:nvPr/>
        </p:nvSpPr>
        <p:spPr>
          <a:xfrm>
            <a:off x="9820275" y="4486275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 kern="0" dirty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9</a:t>
            </a:r>
            <a:endParaRPr sz="7200" kern="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55;p5">
            <a:extLst>
              <a:ext uri="{FF2B5EF4-FFF2-40B4-BE49-F238E27FC236}">
                <a16:creationId xmlns:a16="http://schemas.microsoft.com/office/drawing/2014/main" id="{61915407-097B-7041-7B3B-13618D353E8E}"/>
              </a:ext>
            </a:extLst>
          </p:cNvPr>
          <p:cNvSpPr/>
          <p:nvPr/>
        </p:nvSpPr>
        <p:spPr>
          <a:xfrm>
            <a:off x="6229350" y="565785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 kern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7200"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56;p5">
            <a:extLst>
              <a:ext uri="{FF2B5EF4-FFF2-40B4-BE49-F238E27FC236}">
                <a16:creationId xmlns:a16="http://schemas.microsoft.com/office/drawing/2014/main" id="{5FCBD807-0277-5431-D65C-132DE85D2F3B}"/>
              </a:ext>
            </a:extLst>
          </p:cNvPr>
          <p:cNvSpPr/>
          <p:nvPr/>
        </p:nvSpPr>
        <p:spPr>
          <a:xfrm>
            <a:off x="9820275" y="565785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 kern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7200"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57;p5">
            <a:extLst>
              <a:ext uri="{FF2B5EF4-FFF2-40B4-BE49-F238E27FC236}">
                <a16:creationId xmlns:a16="http://schemas.microsoft.com/office/drawing/2014/main" id="{231B43E4-1B83-A36E-3228-A5815EBEEB18}"/>
              </a:ext>
            </a:extLst>
          </p:cNvPr>
          <p:cNvSpPr/>
          <p:nvPr/>
        </p:nvSpPr>
        <p:spPr>
          <a:xfrm>
            <a:off x="11725275" y="506730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 kern="0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7200"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58;p5">
            <a:extLst>
              <a:ext uri="{FF2B5EF4-FFF2-40B4-BE49-F238E27FC236}">
                <a16:creationId xmlns:a16="http://schemas.microsoft.com/office/drawing/2014/main" id="{709F25AD-A596-A46C-0AB2-B2409CD24079}"/>
              </a:ext>
            </a:extLst>
          </p:cNvPr>
          <p:cNvSpPr/>
          <p:nvPr/>
        </p:nvSpPr>
        <p:spPr>
          <a:xfrm>
            <a:off x="4891291" y="7686675"/>
            <a:ext cx="30956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2222"/>
              </a:lnSpc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 kern="0" dirty="0">
                <a:solidFill>
                  <a:srgbClr val="EBECF4"/>
                </a:solidFill>
                <a:ea typeface="Inter"/>
                <a:cs typeface="Inter"/>
                <a:sym typeface="Inter"/>
              </a:rPr>
              <a:t>Количество </a:t>
            </a:r>
            <a:r>
              <a:rPr lang="en-US" sz="2700" kern="0" dirty="0" err="1">
                <a:solidFill>
                  <a:srgbClr val="EBECF4"/>
                </a:solidFill>
                <a:ea typeface="Inter"/>
                <a:cs typeface="Inter"/>
                <a:sym typeface="Inter"/>
              </a:rPr>
              <a:t>чисел</a:t>
            </a:r>
            <a:endParaRPr sz="2700" kern="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59;p5">
            <a:extLst>
              <a:ext uri="{FF2B5EF4-FFF2-40B4-BE49-F238E27FC236}">
                <a16:creationId xmlns:a16="http://schemas.microsoft.com/office/drawing/2014/main" id="{A2E64439-9588-873E-11BD-7A136E5D647C}"/>
              </a:ext>
            </a:extLst>
          </p:cNvPr>
          <p:cNvSpPr/>
          <p:nvPr/>
        </p:nvSpPr>
        <p:spPr>
          <a:xfrm>
            <a:off x="2124075" y="2695575"/>
            <a:ext cx="78962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22222"/>
              </a:lnSpc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kern="0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СРЕДНЕЕ </a:t>
            </a:r>
            <a:r>
              <a:rPr lang="en-US" sz="2700" kern="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среднеарифметическое значение</a:t>
            </a:r>
            <a:endParaRPr sz="2700" kern="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39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6" name="Google Shape;165;p6" descr="preencoded.png">
            <a:extLst>
              <a:ext uri="{FF2B5EF4-FFF2-40B4-BE49-F238E27FC236}">
                <a16:creationId xmlns:a16="http://schemas.microsoft.com/office/drawing/2014/main" id="{493E5E16-9B36-B69F-1540-AD2A94D076C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67150" y="5066490"/>
            <a:ext cx="6305550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9;p6" descr="preencoded.png">
            <a:extLst>
              <a:ext uri="{FF2B5EF4-FFF2-40B4-BE49-F238E27FC236}">
                <a16:creationId xmlns:a16="http://schemas.microsoft.com/office/drawing/2014/main" id="{B7775486-B2B8-C22E-32C3-25C1B8D2684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24000" y="2266950"/>
            <a:ext cx="99155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70;p6">
            <a:extLst>
              <a:ext uri="{FF2B5EF4-FFF2-40B4-BE49-F238E27FC236}">
                <a16:creationId xmlns:a16="http://schemas.microsoft.com/office/drawing/2014/main" id="{11EC1029-89A4-4B94-6620-4A76F39417F7}"/>
              </a:ext>
            </a:extLst>
          </p:cNvPr>
          <p:cNvSpPr/>
          <p:nvPr/>
        </p:nvSpPr>
        <p:spPr>
          <a:xfrm>
            <a:off x="1524000" y="1000125"/>
            <a:ext cx="326136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ea typeface="Inter Black"/>
                <a:cs typeface="Inter Black"/>
                <a:sym typeface="Inter Black"/>
              </a:rPr>
              <a:t>МОДА</a:t>
            </a:r>
            <a:endParaRPr sz="4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71;p6">
            <a:extLst>
              <a:ext uri="{FF2B5EF4-FFF2-40B4-BE49-F238E27FC236}">
                <a16:creationId xmlns:a16="http://schemas.microsoft.com/office/drawing/2014/main" id="{92158B43-3A5A-8C25-CAE6-45FF9EB8EC73}"/>
              </a:ext>
            </a:extLst>
          </p:cNvPr>
          <p:cNvSpPr/>
          <p:nvPr/>
        </p:nvSpPr>
        <p:spPr>
          <a:xfrm>
            <a:off x="2124075" y="2695574"/>
            <a:ext cx="9144000" cy="159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МОДА (MODE) 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значение измеряемого признака, которое встречается наиболее часто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2;p6">
            <a:extLst>
              <a:ext uri="{FF2B5EF4-FFF2-40B4-BE49-F238E27FC236}">
                <a16:creationId xmlns:a16="http://schemas.microsoft.com/office/drawing/2014/main" id="{B1841D56-5ACC-E417-A2CA-812A9E7167A1}"/>
              </a:ext>
            </a:extLst>
          </p:cNvPr>
          <p:cNvSpPr/>
          <p:nvPr/>
        </p:nvSpPr>
        <p:spPr>
          <a:xfrm>
            <a:off x="1524000" y="4410075"/>
            <a:ext cx="20288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ВЫБОРКА: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3;p6">
            <a:extLst>
              <a:ext uri="{FF2B5EF4-FFF2-40B4-BE49-F238E27FC236}">
                <a16:creationId xmlns:a16="http://schemas.microsoft.com/office/drawing/2014/main" id="{B4FCDB8F-5DB1-53BB-8035-4BE169274DFD}"/>
              </a:ext>
            </a:extLst>
          </p:cNvPr>
          <p:cNvSpPr/>
          <p:nvPr/>
        </p:nvSpPr>
        <p:spPr>
          <a:xfrm>
            <a:off x="4314825" y="5391150"/>
            <a:ext cx="21907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ВАРИАНТЫ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74;p6">
            <a:extLst>
              <a:ext uri="{FF2B5EF4-FFF2-40B4-BE49-F238E27FC236}">
                <a16:creationId xmlns:a16="http://schemas.microsoft.com/office/drawing/2014/main" id="{0320E1C6-780E-9D73-236B-7A20067B25FF}"/>
              </a:ext>
            </a:extLst>
          </p:cNvPr>
          <p:cNvSpPr/>
          <p:nvPr/>
        </p:nvSpPr>
        <p:spPr>
          <a:xfrm>
            <a:off x="7448550" y="5391150"/>
            <a:ext cx="213741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ЧАСТОТЫ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5;p6">
            <a:extLst>
              <a:ext uri="{FF2B5EF4-FFF2-40B4-BE49-F238E27FC236}">
                <a16:creationId xmlns:a16="http://schemas.microsoft.com/office/drawing/2014/main" id="{03BFFFB0-E55A-2AF6-0A91-988DD28E4864}"/>
              </a:ext>
            </a:extLst>
          </p:cNvPr>
          <p:cNvSpPr/>
          <p:nvPr/>
        </p:nvSpPr>
        <p:spPr>
          <a:xfrm>
            <a:off x="3838575" y="4410075"/>
            <a:ext cx="4533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5 4 1 2 4 3 1 2 4 8 3 6 4 1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76;p6">
            <a:extLst>
              <a:ext uri="{FF2B5EF4-FFF2-40B4-BE49-F238E27FC236}">
                <a16:creationId xmlns:a16="http://schemas.microsoft.com/office/drawing/2014/main" id="{B2E23B80-382E-8488-677E-16F748F378B7}"/>
              </a:ext>
            </a:extLst>
          </p:cNvPr>
          <p:cNvSpPr/>
          <p:nvPr/>
        </p:nvSpPr>
        <p:spPr>
          <a:xfrm>
            <a:off x="5286375" y="5991225"/>
            <a:ext cx="257175" cy="321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1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2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3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4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5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6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8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7;p6">
            <a:extLst>
              <a:ext uri="{FF2B5EF4-FFF2-40B4-BE49-F238E27FC236}">
                <a16:creationId xmlns:a16="http://schemas.microsoft.com/office/drawing/2014/main" id="{87781BFC-D38D-0FAF-DEDF-99C8FE661A86}"/>
              </a:ext>
            </a:extLst>
          </p:cNvPr>
          <p:cNvSpPr/>
          <p:nvPr/>
        </p:nvSpPr>
        <p:spPr>
          <a:xfrm>
            <a:off x="8296275" y="5991225"/>
            <a:ext cx="257175" cy="321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3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2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2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4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1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1</a:t>
            </a:r>
            <a:b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</a:b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1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036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5" name="Google Shape;186;p7" descr="preencoded.png">
            <a:extLst>
              <a:ext uri="{FF2B5EF4-FFF2-40B4-BE49-F238E27FC236}">
                <a16:creationId xmlns:a16="http://schemas.microsoft.com/office/drawing/2014/main" id="{D67483D9-AC0A-59DD-0A18-E298C432534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24000" y="2266950"/>
            <a:ext cx="105632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87;p7">
            <a:extLst>
              <a:ext uri="{FF2B5EF4-FFF2-40B4-BE49-F238E27FC236}">
                <a16:creationId xmlns:a16="http://schemas.microsoft.com/office/drawing/2014/main" id="{6C92910B-2136-B190-ABD0-FC0B72413F98}"/>
              </a:ext>
            </a:extLst>
          </p:cNvPr>
          <p:cNvSpPr/>
          <p:nvPr/>
        </p:nvSpPr>
        <p:spPr>
          <a:xfrm>
            <a:off x="1524000" y="1000125"/>
            <a:ext cx="396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МЕДИАНА</a:t>
            </a:r>
            <a:endParaRPr sz="420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8;p7">
            <a:extLst>
              <a:ext uri="{FF2B5EF4-FFF2-40B4-BE49-F238E27FC236}">
                <a16:creationId xmlns:a16="http://schemas.microsoft.com/office/drawing/2014/main" id="{54C95812-C14F-6CF6-5DF2-BF33DA22E0D3}"/>
              </a:ext>
            </a:extLst>
          </p:cNvPr>
          <p:cNvSpPr/>
          <p:nvPr/>
        </p:nvSpPr>
        <p:spPr>
          <a:xfrm>
            <a:off x="2124075" y="2695574"/>
            <a:ext cx="9791700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Inter"/>
              <a:buNone/>
            </a:pPr>
            <a:r>
              <a:rPr lang="en-US" sz="2700" b="1" dirty="0">
                <a:solidFill>
                  <a:srgbClr val="861BE3"/>
                </a:solidFill>
                <a:ea typeface="Inter"/>
                <a:cs typeface="Inter"/>
                <a:sym typeface="Inter"/>
              </a:rPr>
              <a:t>МЕДИАНА </a:t>
            </a:r>
            <a:r>
              <a:rPr lang="en-US" sz="2700" dirty="0">
                <a:solidFill>
                  <a:srgbClr val="000000"/>
                </a:solidFill>
                <a:ea typeface="Inter"/>
                <a:cs typeface="Inter"/>
                <a:sym typeface="Inter"/>
              </a:rPr>
              <a:t>— значение, которое делит упорядоченное множество пополам</a:t>
            </a:r>
            <a:endParaRPr sz="27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9;p7">
            <a:extLst>
              <a:ext uri="{FF2B5EF4-FFF2-40B4-BE49-F238E27FC236}">
                <a16:creationId xmlns:a16="http://schemas.microsoft.com/office/drawing/2014/main" id="{50CB1DEB-F8E8-58E7-39C1-4CF2F5A2D140}"/>
              </a:ext>
            </a:extLst>
          </p:cNvPr>
          <p:cNvSpPr/>
          <p:nvPr/>
        </p:nvSpPr>
        <p:spPr>
          <a:xfrm>
            <a:off x="1524000" y="4410075"/>
            <a:ext cx="20288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ВЫБОРКА: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0;p7">
            <a:extLst>
              <a:ext uri="{FF2B5EF4-FFF2-40B4-BE49-F238E27FC236}">
                <a16:creationId xmlns:a16="http://schemas.microsoft.com/office/drawing/2014/main" id="{37321D47-953E-C8E8-D4B3-7FB85F089EC2}"/>
              </a:ext>
            </a:extLst>
          </p:cNvPr>
          <p:cNvSpPr/>
          <p:nvPr/>
        </p:nvSpPr>
        <p:spPr>
          <a:xfrm>
            <a:off x="1524000" y="5143500"/>
            <a:ext cx="20288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ea typeface="Inter ExtraBold"/>
                <a:cs typeface="Inter ExtraBold"/>
                <a:sym typeface="Inter ExtraBold"/>
              </a:rPr>
              <a:t>ВЫБОРКА: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1;p7">
            <a:extLst>
              <a:ext uri="{FF2B5EF4-FFF2-40B4-BE49-F238E27FC236}">
                <a16:creationId xmlns:a16="http://schemas.microsoft.com/office/drawing/2014/main" id="{55B6EFCF-AAC9-321A-9C43-7B3D85759052}"/>
              </a:ext>
            </a:extLst>
          </p:cNvPr>
          <p:cNvSpPr/>
          <p:nvPr/>
        </p:nvSpPr>
        <p:spPr>
          <a:xfrm>
            <a:off x="3838575" y="4410075"/>
            <a:ext cx="45148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5 4 1 2 4 3 1 2 4 8 3 6 4 1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92;p7">
            <a:extLst>
              <a:ext uri="{FF2B5EF4-FFF2-40B4-BE49-F238E27FC236}">
                <a16:creationId xmlns:a16="http://schemas.microsoft.com/office/drawing/2014/main" id="{6FC35C2B-504E-4D46-E4E3-2A5BD5A7BAB5}"/>
              </a:ext>
            </a:extLst>
          </p:cNvPr>
          <p:cNvSpPr/>
          <p:nvPr/>
        </p:nvSpPr>
        <p:spPr>
          <a:xfrm>
            <a:off x="3838575" y="5143500"/>
            <a:ext cx="45148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ea typeface="Inter ExtraBold"/>
                <a:cs typeface="Inter ExtraBold"/>
                <a:sym typeface="Inter ExtraBold"/>
              </a:rPr>
              <a:t>1 1 1 2 2 3 3 4 4 4 4 5 6 8</a:t>
            </a:r>
            <a:endParaRPr sz="27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239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6" name="Google Shape;201;p8" descr="preencoded.png">
            <a:extLst>
              <a:ext uri="{FF2B5EF4-FFF2-40B4-BE49-F238E27FC236}">
                <a16:creationId xmlns:a16="http://schemas.microsoft.com/office/drawing/2014/main" id="{B60E963C-982C-465A-3548-2F5A4E208D4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52750" y="7677150"/>
            <a:ext cx="113442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2;p8" descr="preencoded.png">
            <a:extLst>
              <a:ext uri="{FF2B5EF4-FFF2-40B4-BE49-F238E27FC236}">
                <a16:creationId xmlns:a16="http://schemas.microsoft.com/office/drawing/2014/main" id="{B27D23E3-5612-7406-D6FF-C2E14CCE503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3700" y="3448050"/>
            <a:ext cx="381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3;p8" descr="preencoded.png">
            <a:extLst>
              <a:ext uri="{FF2B5EF4-FFF2-40B4-BE49-F238E27FC236}">
                <a16:creationId xmlns:a16="http://schemas.microsoft.com/office/drawing/2014/main" id="{8D483A7B-097A-E2ED-0F09-9F1FF65CFF6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06000" y="7229475"/>
            <a:ext cx="6762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4;p8" descr="preencoded.png">
            <a:extLst>
              <a:ext uri="{FF2B5EF4-FFF2-40B4-BE49-F238E27FC236}">
                <a16:creationId xmlns:a16="http://schemas.microsoft.com/office/drawing/2014/main" id="{A91ED23A-F0EE-140E-119A-52D777D4DD2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86600" y="6553200"/>
            <a:ext cx="6762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5;p8" descr="preencoded.png">
            <a:extLst>
              <a:ext uri="{FF2B5EF4-FFF2-40B4-BE49-F238E27FC236}">
                <a16:creationId xmlns:a16="http://schemas.microsoft.com/office/drawing/2014/main" id="{A8A3822F-2558-A9C3-3566-8D8662933D2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257675" y="3724275"/>
            <a:ext cx="676275" cy="3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6;p8" descr="preencoded.png">
            <a:extLst>
              <a:ext uri="{FF2B5EF4-FFF2-40B4-BE49-F238E27FC236}">
                <a16:creationId xmlns:a16="http://schemas.microsoft.com/office/drawing/2014/main" id="{803EDA01-662E-722C-824B-33558C5A6807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238625" y="3448050"/>
            <a:ext cx="381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7;p8" descr="preencoded.png">
            <a:extLst>
              <a:ext uri="{FF2B5EF4-FFF2-40B4-BE49-F238E27FC236}">
                <a16:creationId xmlns:a16="http://schemas.microsoft.com/office/drawing/2014/main" id="{CC66D21C-158B-4725-92F2-C7E292F273FC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610850" y="7324725"/>
            <a:ext cx="6762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8;p8" descr="preencoded.png">
            <a:extLst>
              <a:ext uri="{FF2B5EF4-FFF2-40B4-BE49-F238E27FC236}">
                <a16:creationId xmlns:a16="http://schemas.microsoft.com/office/drawing/2014/main" id="{DF2A5A4E-D4D8-9F25-01AC-D82E4F061512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020550" y="7553325"/>
            <a:ext cx="6762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09;p8" descr="preencoded.png">
            <a:extLst>
              <a:ext uri="{FF2B5EF4-FFF2-40B4-BE49-F238E27FC236}">
                <a16:creationId xmlns:a16="http://schemas.microsoft.com/office/drawing/2014/main" id="{15091B0C-B107-0E01-CB9D-EF35260F9A2F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791450" y="7077075"/>
            <a:ext cx="6762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0;p8" descr="preencoded.png">
            <a:extLst>
              <a:ext uri="{FF2B5EF4-FFF2-40B4-BE49-F238E27FC236}">
                <a16:creationId xmlns:a16="http://schemas.microsoft.com/office/drawing/2014/main" id="{1E5A2548-760B-B841-6C62-93CA0D474C4E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962525" y="5191125"/>
            <a:ext cx="67627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11;p8" descr="preencoded.png">
            <a:extLst>
              <a:ext uri="{FF2B5EF4-FFF2-40B4-BE49-F238E27FC236}">
                <a16:creationId xmlns:a16="http://schemas.microsoft.com/office/drawing/2014/main" id="{E210ADED-1F46-B946-D275-E512C57CB926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725400" y="7391400"/>
            <a:ext cx="6762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12;p8" descr="preencoded.png">
            <a:extLst>
              <a:ext uri="{FF2B5EF4-FFF2-40B4-BE49-F238E27FC236}">
                <a16:creationId xmlns:a16="http://schemas.microsoft.com/office/drawing/2014/main" id="{1C6A218F-CF0E-2D13-A11F-17761755FB5C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496300" y="5886450"/>
            <a:ext cx="6762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13;p8" descr="preencoded.png">
            <a:extLst>
              <a:ext uri="{FF2B5EF4-FFF2-40B4-BE49-F238E27FC236}">
                <a16:creationId xmlns:a16="http://schemas.microsoft.com/office/drawing/2014/main" id="{C96473A7-AE76-D89C-0A84-408AC79707F2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667375" y="4962525"/>
            <a:ext cx="67627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14;p8" descr="preencoded.png">
            <a:extLst>
              <a:ext uri="{FF2B5EF4-FFF2-40B4-BE49-F238E27FC236}">
                <a16:creationId xmlns:a16="http://schemas.microsoft.com/office/drawing/2014/main" id="{A78E4E23-76C5-5032-E5B6-863899712800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638800" y="3448050"/>
            <a:ext cx="381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15;p8" descr="preencoded.png">
            <a:extLst>
              <a:ext uri="{FF2B5EF4-FFF2-40B4-BE49-F238E27FC236}">
                <a16:creationId xmlns:a16="http://schemas.microsoft.com/office/drawing/2014/main" id="{FB725FEA-E3CA-8E5A-E185-3CE4955C9233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124575" y="3448050"/>
            <a:ext cx="381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16;p8" descr="preencoded.png">
            <a:extLst>
              <a:ext uri="{FF2B5EF4-FFF2-40B4-BE49-F238E27FC236}">
                <a16:creationId xmlns:a16="http://schemas.microsoft.com/office/drawing/2014/main" id="{69B84537-AF6A-ADA0-DF01-907E16CE6312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315700" y="7553325"/>
            <a:ext cx="6762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17;p8" descr="preencoded.png">
            <a:extLst>
              <a:ext uri="{FF2B5EF4-FFF2-40B4-BE49-F238E27FC236}">
                <a16:creationId xmlns:a16="http://schemas.microsoft.com/office/drawing/2014/main" id="{4FC4CE28-5B6D-50BD-8CAE-41A2A975448E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430250" y="7553325"/>
            <a:ext cx="6762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18;p8" descr="preencoded.png">
            <a:extLst>
              <a:ext uri="{FF2B5EF4-FFF2-40B4-BE49-F238E27FC236}">
                <a16:creationId xmlns:a16="http://schemas.microsoft.com/office/drawing/2014/main" id="{F6A0C234-6973-965C-479B-B2D4B52A563A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201150" y="7077075"/>
            <a:ext cx="6762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19;p8" descr="preencoded.png">
            <a:extLst>
              <a:ext uri="{FF2B5EF4-FFF2-40B4-BE49-F238E27FC236}">
                <a16:creationId xmlns:a16="http://schemas.microsoft.com/office/drawing/2014/main" id="{0F406AE6-DDE6-A1E7-C2BA-7ECF1EC2625B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372225" y="5419725"/>
            <a:ext cx="676275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20;p8">
            <a:extLst>
              <a:ext uri="{FF2B5EF4-FFF2-40B4-BE49-F238E27FC236}">
                <a16:creationId xmlns:a16="http://schemas.microsoft.com/office/drawing/2014/main" id="{88AAACFC-246F-372A-F450-BDAF266E88BD}"/>
              </a:ext>
            </a:extLst>
          </p:cNvPr>
          <p:cNvSpPr/>
          <p:nvPr/>
        </p:nvSpPr>
        <p:spPr>
          <a:xfrm>
            <a:off x="1524000" y="1000125"/>
            <a:ext cx="1205484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МЕРЫ </a:t>
            </a: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ЦЕНТРАЛЬНОЙ</a:t>
            </a:r>
            <a:r>
              <a:rPr lang="en-US" sz="42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 ТЕНДЕНЦИИ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21;p8">
            <a:extLst>
              <a:ext uri="{FF2B5EF4-FFF2-40B4-BE49-F238E27FC236}">
                <a16:creationId xmlns:a16="http://schemas.microsoft.com/office/drawing/2014/main" id="{5A3E14E0-9362-A160-A548-894A7FA45531}"/>
              </a:ext>
            </a:extLst>
          </p:cNvPr>
          <p:cNvSpPr/>
          <p:nvPr/>
        </p:nvSpPr>
        <p:spPr>
          <a:xfrm>
            <a:off x="2362200" y="4343400"/>
            <a:ext cx="38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60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22;p8">
            <a:extLst>
              <a:ext uri="{FF2B5EF4-FFF2-40B4-BE49-F238E27FC236}">
                <a16:creationId xmlns:a16="http://schemas.microsoft.com/office/drawing/2014/main" id="{51556E34-4770-FEB2-0445-A862BDB47A8C}"/>
              </a:ext>
            </a:extLst>
          </p:cNvPr>
          <p:cNvSpPr/>
          <p:nvPr/>
        </p:nvSpPr>
        <p:spPr>
          <a:xfrm>
            <a:off x="2371725" y="5381625"/>
            <a:ext cx="38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40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23;p8">
            <a:extLst>
              <a:ext uri="{FF2B5EF4-FFF2-40B4-BE49-F238E27FC236}">
                <a16:creationId xmlns:a16="http://schemas.microsoft.com/office/drawing/2014/main" id="{FF41DA98-FF08-F68A-ACBC-88A277CBDBA4}"/>
              </a:ext>
            </a:extLst>
          </p:cNvPr>
          <p:cNvSpPr/>
          <p:nvPr/>
        </p:nvSpPr>
        <p:spPr>
          <a:xfrm>
            <a:off x="2371725" y="3305175"/>
            <a:ext cx="38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80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24;p8">
            <a:extLst>
              <a:ext uri="{FF2B5EF4-FFF2-40B4-BE49-F238E27FC236}">
                <a16:creationId xmlns:a16="http://schemas.microsoft.com/office/drawing/2014/main" id="{02233BB8-C009-1D17-06CB-708DC5D1C8F5}"/>
              </a:ext>
            </a:extLst>
          </p:cNvPr>
          <p:cNvSpPr/>
          <p:nvPr/>
        </p:nvSpPr>
        <p:spPr>
          <a:xfrm>
            <a:off x="2381250" y="6419850"/>
            <a:ext cx="371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25;p8">
            <a:extLst>
              <a:ext uri="{FF2B5EF4-FFF2-40B4-BE49-F238E27FC236}">
                <a16:creationId xmlns:a16="http://schemas.microsoft.com/office/drawing/2014/main" id="{5BB21F63-8A70-8C0A-E896-6848AC5B741A}"/>
              </a:ext>
            </a:extLst>
          </p:cNvPr>
          <p:cNvSpPr/>
          <p:nvPr/>
        </p:nvSpPr>
        <p:spPr>
          <a:xfrm>
            <a:off x="2552700" y="7458075"/>
            <a:ext cx="2000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26;p8">
            <a:extLst>
              <a:ext uri="{FF2B5EF4-FFF2-40B4-BE49-F238E27FC236}">
                <a16:creationId xmlns:a16="http://schemas.microsoft.com/office/drawing/2014/main" id="{6F2942EF-100A-96F2-00ED-0DBF8639E641}"/>
              </a:ext>
            </a:extLst>
          </p:cNvPr>
          <p:cNvSpPr/>
          <p:nvPr/>
        </p:nvSpPr>
        <p:spPr>
          <a:xfrm>
            <a:off x="3438525" y="7810500"/>
            <a:ext cx="3333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12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27;p8">
            <a:extLst>
              <a:ext uri="{FF2B5EF4-FFF2-40B4-BE49-F238E27FC236}">
                <a16:creationId xmlns:a16="http://schemas.microsoft.com/office/drawing/2014/main" id="{FC4A5465-61F1-DB0D-F46D-B007799AC1B4}"/>
              </a:ext>
            </a:extLst>
          </p:cNvPr>
          <p:cNvSpPr/>
          <p:nvPr/>
        </p:nvSpPr>
        <p:spPr>
          <a:xfrm>
            <a:off x="6219825" y="7810500"/>
            <a:ext cx="3333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16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28;p8">
            <a:extLst>
              <a:ext uri="{FF2B5EF4-FFF2-40B4-BE49-F238E27FC236}">
                <a16:creationId xmlns:a16="http://schemas.microsoft.com/office/drawing/2014/main" id="{BE83013E-3EEF-C8DF-D4EB-192A9D764395}"/>
              </a:ext>
            </a:extLst>
          </p:cNvPr>
          <p:cNvSpPr/>
          <p:nvPr/>
        </p:nvSpPr>
        <p:spPr>
          <a:xfrm>
            <a:off x="9001125" y="7810500"/>
            <a:ext cx="371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229;p8">
            <a:extLst>
              <a:ext uri="{FF2B5EF4-FFF2-40B4-BE49-F238E27FC236}">
                <a16:creationId xmlns:a16="http://schemas.microsoft.com/office/drawing/2014/main" id="{D84F0FEA-B492-F938-9005-76A1BCD723ED}"/>
              </a:ext>
            </a:extLst>
          </p:cNvPr>
          <p:cNvSpPr/>
          <p:nvPr/>
        </p:nvSpPr>
        <p:spPr>
          <a:xfrm>
            <a:off x="11820525" y="7810500"/>
            <a:ext cx="371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24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30;p8">
            <a:extLst>
              <a:ext uri="{FF2B5EF4-FFF2-40B4-BE49-F238E27FC236}">
                <a16:creationId xmlns:a16="http://schemas.microsoft.com/office/drawing/2014/main" id="{B48D03E2-45CE-358B-78BD-B591F6448A3E}"/>
              </a:ext>
            </a:extLst>
          </p:cNvPr>
          <p:cNvSpPr/>
          <p:nvPr/>
        </p:nvSpPr>
        <p:spPr>
          <a:xfrm rot="-5400000">
            <a:off x="1133475" y="5200650"/>
            <a:ext cx="16954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ea typeface="Inter"/>
                <a:cs typeface="Inter"/>
                <a:sym typeface="Inter"/>
              </a:rPr>
              <a:t>ЧАСТОТА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31;p8">
            <a:extLst>
              <a:ext uri="{FF2B5EF4-FFF2-40B4-BE49-F238E27FC236}">
                <a16:creationId xmlns:a16="http://schemas.microsoft.com/office/drawing/2014/main" id="{F71640BD-CD71-1002-66B2-46703E4DE33D}"/>
              </a:ext>
            </a:extLst>
          </p:cNvPr>
          <p:cNvSpPr/>
          <p:nvPr/>
        </p:nvSpPr>
        <p:spPr>
          <a:xfrm>
            <a:off x="6505575" y="8324850"/>
            <a:ext cx="42481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dirty="0">
                <a:solidFill>
                  <a:srgbClr val="FFFFFF"/>
                </a:solidFill>
                <a:ea typeface="Inter"/>
                <a:cs typeface="Inter"/>
                <a:sym typeface="Inter"/>
              </a:rPr>
              <a:t>ЗНАЧЕНИЯ ПРИЗНАКА</a:t>
            </a:r>
            <a:endParaRPr sz="225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88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D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45" name="Google Shape;240;p9" descr="preencoded.png">
            <a:extLst>
              <a:ext uri="{FF2B5EF4-FFF2-40B4-BE49-F238E27FC236}">
                <a16:creationId xmlns:a16="http://schemas.microsoft.com/office/drawing/2014/main" id="{41FD64FC-B11B-6956-1C48-100F2B64D2C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43050" y="8296275"/>
            <a:ext cx="117348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41;p9" descr="preencoded.png">
            <a:extLst>
              <a:ext uri="{FF2B5EF4-FFF2-40B4-BE49-F238E27FC236}">
                <a16:creationId xmlns:a16="http://schemas.microsoft.com/office/drawing/2014/main" id="{E2C7EF7B-FB3A-3460-E77C-082C4010BFC9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24000" y="2609850"/>
            <a:ext cx="38100" cy="57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42;p9" descr="preencoded.png">
            <a:extLst>
              <a:ext uri="{FF2B5EF4-FFF2-40B4-BE49-F238E27FC236}">
                <a16:creationId xmlns:a16="http://schemas.microsoft.com/office/drawing/2014/main" id="{879FEAB7-2A83-4238-00D3-0B497FC1499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42408" y="2893551"/>
            <a:ext cx="11734047" cy="54449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243;p9">
            <a:extLst>
              <a:ext uri="{FF2B5EF4-FFF2-40B4-BE49-F238E27FC236}">
                <a16:creationId xmlns:a16="http://schemas.microsoft.com/office/drawing/2014/main" id="{D6DB1ED8-3748-ACA0-555A-9CCD382ECC9C}"/>
              </a:ext>
            </a:extLst>
          </p:cNvPr>
          <p:cNvSpPr/>
          <p:nvPr/>
        </p:nvSpPr>
        <p:spPr>
          <a:xfrm>
            <a:off x="1524000" y="1000125"/>
            <a:ext cx="955548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 dirty="0">
                <a:solidFill>
                  <a:srgbClr val="FFFFFF"/>
                </a:solidFill>
                <a:latin typeface="+mj-lt"/>
                <a:ea typeface="Inter Black"/>
                <a:cs typeface="Inter Black"/>
                <a:sym typeface="Inter Black"/>
              </a:rPr>
              <a:t>МЕРЫ</a:t>
            </a:r>
            <a:r>
              <a:rPr lang="en-US" sz="42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 ИЗМЕНЧИВОСТИ</a:t>
            </a:r>
            <a:endParaRPr sz="4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244;p9">
            <a:extLst>
              <a:ext uri="{FF2B5EF4-FFF2-40B4-BE49-F238E27FC236}">
                <a16:creationId xmlns:a16="http://schemas.microsoft.com/office/drawing/2014/main" id="{126BF8FD-A9C7-F16B-8268-48A637B0440C}"/>
              </a:ext>
            </a:extLst>
          </p:cNvPr>
          <p:cNvSpPr/>
          <p:nvPr/>
        </p:nvSpPr>
        <p:spPr>
          <a:xfrm>
            <a:off x="2400300" y="8591550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45;p9">
            <a:extLst>
              <a:ext uri="{FF2B5EF4-FFF2-40B4-BE49-F238E27FC236}">
                <a16:creationId xmlns:a16="http://schemas.microsoft.com/office/drawing/2014/main" id="{7D29E7F8-22CE-A79F-EA22-E6CAFF5662CB}"/>
              </a:ext>
            </a:extLst>
          </p:cNvPr>
          <p:cNvSpPr/>
          <p:nvPr/>
        </p:nvSpPr>
        <p:spPr>
          <a:xfrm>
            <a:off x="4781550" y="8591550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150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246;p9">
            <a:extLst>
              <a:ext uri="{FF2B5EF4-FFF2-40B4-BE49-F238E27FC236}">
                <a16:creationId xmlns:a16="http://schemas.microsoft.com/office/drawing/2014/main" id="{462DB30F-B20A-93FD-68A2-5484EDEC8A51}"/>
              </a:ext>
            </a:extLst>
          </p:cNvPr>
          <p:cNvSpPr/>
          <p:nvPr/>
        </p:nvSpPr>
        <p:spPr>
          <a:xfrm>
            <a:off x="7162800" y="8591550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247;p9">
            <a:extLst>
              <a:ext uri="{FF2B5EF4-FFF2-40B4-BE49-F238E27FC236}">
                <a16:creationId xmlns:a16="http://schemas.microsoft.com/office/drawing/2014/main" id="{13B068D1-A471-653E-D366-9450AFF5946A}"/>
              </a:ext>
            </a:extLst>
          </p:cNvPr>
          <p:cNvSpPr/>
          <p:nvPr/>
        </p:nvSpPr>
        <p:spPr>
          <a:xfrm>
            <a:off x="11925300" y="8591550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300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248;p9">
            <a:extLst>
              <a:ext uri="{FF2B5EF4-FFF2-40B4-BE49-F238E27FC236}">
                <a16:creationId xmlns:a16="http://schemas.microsoft.com/office/drawing/2014/main" id="{D8107E4B-F3F1-F6D7-CD5E-6E2B4CAD6176}"/>
              </a:ext>
            </a:extLst>
          </p:cNvPr>
          <p:cNvSpPr/>
          <p:nvPr/>
        </p:nvSpPr>
        <p:spPr>
          <a:xfrm>
            <a:off x="9544050" y="8591550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ea typeface="Inter"/>
                <a:cs typeface="Inter"/>
                <a:sym typeface="Inter"/>
              </a:rPr>
              <a:t>250</a:t>
            </a:r>
            <a:endParaRPr sz="225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654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3964</TotalTime>
  <Words>1586</Words>
  <Application>Microsoft Macintosh PowerPoint</Application>
  <PresentationFormat>Произвольный</PresentationFormat>
  <Paragraphs>401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5" baseType="lpstr">
      <vt:lpstr>Inter Black</vt:lpstr>
      <vt:lpstr>Arial</vt:lpstr>
      <vt:lpstr>Calibri</vt:lpstr>
      <vt:lpstr>Inter</vt:lpstr>
      <vt:lpstr>Inter Bold</vt:lpstr>
      <vt:lpstr>Inter Extra Bold</vt:lpstr>
      <vt:lpstr>Inter ExtraBold</vt:lpstr>
      <vt:lpstr>Inter Medium</vt:lpstr>
      <vt:lpstr>Inter Regular</vt:lpstr>
      <vt:lpstr>Play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Марк Хуббатулин</cp:lastModifiedBy>
  <cp:revision>45</cp:revision>
  <dcterms:created xsi:type="dcterms:W3CDTF">2023-05-29T09:27:51Z</dcterms:created>
  <dcterms:modified xsi:type="dcterms:W3CDTF">2024-02-29T21:00:10Z</dcterms:modified>
</cp:coreProperties>
</file>